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15"/>
  </p:notesMasterIdLst>
  <p:handoutMasterIdLst>
    <p:handoutMasterId r:id="rId16"/>
  </p:handoutMasterIdLst>
  <p:sldIdLst>
    <p:sldId id="258" r:id="rId2"/>
    <p:sldId id="536" r:id="rId3"/>
    <p:sldId id="256" r:id="rId4"/>
    <p:sldId id="257" r:id="rId5"/>
    <p:sldId id="295" r:id="rId6"/>
    <p:sldId id="264" r:id="rId7"/>
    <p:sldId id="538" r:id="rId8"/>
    <p:sldId id="537" r:id="rId9"/>
    <p:sldId id="513" r:id="rId10"/>
    <p:sldId id="516" r:id="rId11"/>
    <p:sldId id="514" r:id="rId12"/>
    <p:sldId id="530" r:id="rId13"/>
    <p:sldId id="288" r:id="rId14"/>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1ED1A3D2-83A3-4B55-85A3-770D06A82164}">
          <p14:sldIdLst>
            <p14:sldId id="258"/>
            <p14:sldId id="536"/>
            <p14:sldId id="256"/>
            <p14:sldId id="257"/>
            <p14:sldId id="295"/>
            <p14:sldId id="264"/>
            <p14:sldId id="538"/>
            <p14:sldId id="537"/>
            <p14:sldId id="513"/>
            <p14:sldId id="516"/>
            <p14:sldId id="514"/>
            <p14:sldId id="530"/>
            <p14:sldId id="288"/>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8C146-96D5-43A6-ADF3-965D9F72BCD2}" type="doc">
      <dgm:prSet loTypeId="urn:microsoft.com/office/officeart/2009/3/layout/HorizontalOrganizationChart" loCatId="hierarchy" qsTypeId="urn:microsoft.com/office/officeart/2005/8/quickstyle/simple3" qsCatId="simple" csTypeId="urn:microsoft.com/office/officeart/2005/8/colors/accent1_2" csCatId="accent1" phldr="1"/>
      <dgm:spPr/>
      <dgm:t>
        <a:bodyPr/>
        <a:lstStyle/>
        <a:p>
          <a:endParaRPr lang="uk-UA"/>
        </a:p>
      </dgm:t>
    </dgm:pt>
    <dgm:pt modelId="{637B3CF0-D471-4738-874D-C50BCD46A276}">
      <dgm:prSet phldrT="[Текст]"/>
      <dgm:spPr/>
      <dgm:t>
        <a:bodyPr/>
        <a:lstStyle/>
        <a:p>
          <a:r>
            <a:rPr lang="uk-UA" dirty="0">
              <a:effectLst/>
              <a:latin typeface="Times New Roman" panose="02020603050405020304" pitchFamily="18" charset="0"/>
              <a:ea typeface="Calibri" panose="020F0502020204030204" pitchFamily="34" charset="0"/>
              <a:cs typeface="Times New Roman" panose="02020603050405020304" pitchFamily="18" charset="0"/>
            </a:rPr>
            <a:t>ПрАТ «Компанія «Бастіон»</a:t>
          </a:r>
          <a:endParaRPr lang="uk-UA" dirty="0"/>
        </a:p>
      </dgm:t>
    </dgm:pt>
    <dgm:pt modelId="{4B9E75DF-68A1-40DE-9940-A87CCD87B2EE}" type="parTrans" cxnId="{C7267DE0-B0AD-4289-84EF-152087731D72}">
      <dgm:prSet/>
      <dgm:spPr/>
      <dgm:t>
        <a:bodyPr/>
        <a:lstStyle/>
        <a:p>
          <a:endParaRPr lang="uk-UA"/>
        </a:p>
      </dgm:t>
    </dgm:pt>
    <dgm:pt modelId="{21EE75F6-2618-40F9-8737-750AAE507710}" type="sibTrans" cxnId="{C7267DE0-B0AD-4289-84EF-152087731D72}">
      <dgm:prSet/>
      <dgm:spPr/>
      <dgm:t>
        <a:bodyPr/>
        <a:lstStyle/>
        <a:p>
          <a:endParaRPr lang="uk-UA"/>
        </a:p>
      </dgm:t>
    </dgm:pt>
    <dgm:pt modelId="{40DB71DF-F101-4F4E-A678-7B95A15C8B8D}" type="asst">
      <dgm:prSet phldrT="[Текст]"/>
      <dgm:spPr/>
      <dgm:t>
        <a:bodyPr/>
        <a:lstStyle/>
        <a:p>
          <a:r>
            <a:rPr lang="uk-UA" dirty="0"/>
            <a:t>27 рибопереробних підприємства – здійснюють переробку річкової та морської риби</a:t>
          </a:r>
        </a:p>
      </dgm:t>
    </dgm:pt>
    <dgm:pt modelId="{EB7184BC-7AE0-4C15-B22D-49D2F604C2AC}" type="sibTrans" cxnId="{4A9633DF-7AE3-4228-BAD0-8387CD7D766C}">
      <dgm:prSet/>
      <dgm:spPr/>
      <dgm:t>
        <a:bodyPr/>
        <a:lstStyle/>
        <a:p>
          <a:endParaRPr lang="uk-UA"/>
        </a:p>
      </dgm:t>
    </dgm:pt>
    <dgm:pt modelId="{3C0CC156-2AFB-40BE-898B-6010C0233338}" type="parTrans" cxnId="{4A9633DF-7AE3-4228-BAD0-8387CD7D766C}">
      <dgm:prSet/>
      <dgm:spPr/>
      <dgm:t>
        <a:bodyPr/>
        <a:lstStyle/>
        <a:p>
          <a:endParaRPr lang="uk-UA"/>
        </a:p>
      </dgm:t>
    </dgm:pt>
    <dgm:pt modelId="{C90DC64F-BC9E-47A7-9EC2-59F4CA3A4A7B}">
      <dgm:prSet/>
      <dgm:spPr/>
      <dgm:t>
        <a:bodyPr/>
        <a:lstStyle/>
        <a:p>
          <a:r>
            <a:rPr lang="uk-UA" dirty="0">
              <a:effectLst/>
              <a:latin typeface="Times New Roman" panose="02020603050405020304" pitchFamily="18" charset="0"/>
              <a:ea typeface="Calibri" panose="020F0502020204030204" pitchFamily="34" charset="0"/>
              <a:cs typeface="Times New Roman" panose="02020603050405020304" pitchFamily="18" charset="0"/>
            </a:rPr>
            <a:t>ТОВ «Айсберг </a:t>
          </a:r>
          <a:r>
            <a:rPr lang="uk-UA" dirty="0" err="1">
              <a:effectLst/>
              <a:latin typeface="Times New Roman" panose="02020603050405020304" pitchFamily="18" charset="0"/>
              <a:ea typeface="Calibri" panose="020F0502020204030204" pitchFamily="34" charset="0"/>
              <a:cs typeface="Times New Roman" panose="02020603050405020304" pitchFamily="18" charset="0"/>
            </a:rPr>
            <a:t>Фіш</a:t>
          </a:r>
          <a:r>
            <a:rPr lang="uk-UA"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dirty="0"/>
        </a:p>
      </dgm:t>
    </dgm:pt>
    <dgm:pt modelId="{488FD179-B4C7-47DE-BAA9-FE91EA5F453D}" type="parTrans" cxnId="{4D925120-F3CD-4B14-87C2-3626B994E3CF}">
      <dgm:prSet/>
      <dgm:spPr/>
      <dgm:t>
        <a:bodyPr/>
        <a:lstStyle/>
        <a:p>
          <a:endParaRPr lang="uk-UA"/>
        </a:p>
      </dgm:t>
    </dgm:pt>
    <dgm:pt modelId="{0EFECBAD-E063-4CC3-9D9F-15A77C827B27}" type="sibTrans" cxnId="{4D925120-F3CD-4B14-87C2-3626B994E3CF}">
      <dgm:prSet/>
      <dgm:spPr/>
      <dgm:t>
        <a:bodyPr/>
        <a:lstStyle/>
        <a:p>
          <a:endParaRPr lang="uk-UA"/>
        </a:p>
      </dgm:t>
    </dgm:pt>
    <dgm:pt modelId="{D96F4776-4B1C-485C-A903-0889C8EB0705}">
      <dgm:prSet/>
      <dgm:spPr/>
      <dgm:t>
        <a:bodyPr/>
        <a:lstStyle/>
        <a:p>
          <a:r>
            <a:rPr lang="uk-UA" dirty="0">
              <a:effectLst/>
              <a:latin typeface="Times New Roman" panose="02020603050405020304" pitchFamily="18" charset="0"/>
              <a:ea typeface="Calibri" panose="020F0502020204030204" pitchFamily="34" charset="0"/>
              <a:cs typeface="Times New Roman" panose="02020603050405020304" pitchFamily="18" charset="0"/>
            </a:rPr>
            <a:t>ТОВ «ВТП «ТРИТОН»</a:t>
          </a:r>
          <a:endParaRPr lang="uk-UA" dirty="0"/>
        </a:p>
      </dgm:t>
    </dgm:pt>
    <dgm:pt modelId="{8D43D9CB-7EA6-4966-A336-73CAF55FCA78}" type="parTrans" cxnId="{F7E99AAB-986B-4EC1-968F-8E721D00EADD}">
      <dgm:prSet/>
      <dgm:spPr/>
      <dgm:t>
        <a:bodyPr/>
        <a:lstStyle/>
        <a:p>
          <a:endParaRPr lang="uk-UA"/>
        </a:p>
      </dgm:t>
    </dgm:pt>
    <dgm:pt modelId="{3CBAB07B-876C-4100-B01C-C26D3FA1D5C2}" type="sibTrans" cxnId="{F7E99AAB-986B-4EC1-968F-8E721D00EADD}">
      <dgm:prSet/>
      <dgm:spPr/>
      <dgm:t>
        <a:bodyPr/>
        <a:lstStyle/>
        <a:p>
          <a:endParaRPr lang="uk-UA"/>
        </a:p>
      </dgm:t>
    </dgm:pt>
    <dgm:pt modelId="{693F76D5-9677-4DD1-B95C-FE6B1A6352F9}" type="asst">
      <dgm:prSet/>
      <dgm:spPr/>
      <dgm:t>
        <a:bodyPr/>
        <a:lstStyle/>
        <a:p>
          <a:r>
            <a:rPr lang="uk-UA" dirty="0">
              <a:latin typeface="Times New Roman" panose="02020603050405020304" pitchFamily="18" charset="0"/>
              <a:cs typeface="Times New Roman" panose="02020603050405020304" pitchFamily="18" charset="0"/>
            </a:rPr>
            <a:t>3 підприємства здійснюють експорт </a:t>
          </a:r>
          <a:r>
            <a:rPr lang="uk-UA" dirty="0" err="1">
              <a:latin typeface="Times New Roman" panose="02020603050405020304" pitchFamily="18" charset="0"/>
              <a:cs typeface="Times New Roman" panose="02020603050405020304" pitchFamily="18" charset="0"/>
            </a:rPr>
            <a:t>рибопродукції</a:t>
          </a:r>
          <a:r>
            <a:rPr lang="uk-UA" dirty="0">
              <a:latin typeface="Times New Roman" panose="02020603050405020304" pitchFamily="18" charset="0"/>
              <a:cs typeface="Times New Roman" panose="02020603050405020304" pitchFamily="18" charset="0"/>
            </a:rPr>
            <a:t> до країн Європейського Союзу, США, Канада, Молдова, Грузія, Азербайджан</a:t>
          </a:r>
        </a:p>
      </dgm:t>
    </dgm:pt>
    <dgm:pt modelId="{8E475B22-2891-4AAC-B48A-F5BCC54C7C35}" type="parTrans" cxnId="{CEE71E02-55D8-466B-841F-52CA7EB158A5}">
      <dgm:prSet/>
      <dgm:spPr/>
      <dgm:t>
        <a:bodyPr/>
        <a:lstStyle/>
        <a:p>
          <a:endParaRPr lang="uk-UA"/>
        </a:p>
      </dgm:t>
    </dgm:pt>
    <dgm:pt modelId="{073FB1F8-C5D4-487F-BAFD-E3DA8D60C7CC}" type="sibTrans" cxnId="{CEE71E02-55D8-466B-841F-52CA7EB158A5}">
      <dgm:prSet/>
      <dgm:spPr/>
      <dgm:t>
        <a:bodyPr/>
        <a:lstStyle/>
        <a:p>
          <a:endParaRPr lang="uk-UA"/>
        </a:p>
      </dgm:t>
    </dgm:pt>
    <dgm:pt modelId="{E94CF872-DBAD-4F5B-A5E2-C231E1D29BBB}" type="pres">
      <dgm:prSet presAssocID="{2D78C146-96D5-43A6-ADF3-965D9F72BCD2}" presName="hierChild1" presStyleCnt="0">
        <dgm:presLayoutVars>
          <dgm:orgChart val="1"/>
          <dgm:chPref val="1"/>
          <dgm:dir/>
          <dgm:animOne val="branch"/>
          <dgm:animLvl val="lvl"/>
          <dgm:resizeHandles/>
        </dgm:presLayoutVars>
      </dgm:prSet>
      <dgm:spPr/>
      <dgm:t>
        <a:bodyPr/>
        <a:lstStyle/>
        <a:p>
          <a:endParaRPr lang="ru-RU"/>
        </a:p>
      </dgm:t>
    </dgm:pt>
    <dgm:pt modelId="{6DD15040-861A-44B8-B687-F247AC575739}" type="pres">
      <dgm:prSet presAssocID="{40DB71DF-F101-4F4E-A678-7B95A15C8B8D}" presName="hierRoot1" presStyleCnt="0">
        <dgm:presLayoutVars>
          <dgm:hierBranch val="init"/>
        </dgm:presLayoutVars>
      </dgm:prSet>
      <dgm:spPr/>
    </dgm:pt>
    <dgm:pt modelId="{9FEDE8CC-C132-49BC-8B68-42AD6D53CB8B}" type="pres">
      <dgm:prSet presAssocID="{40DB71DF-F101-4F4E-A678-7B95A15C8B8D}" presName="rootComposite1" presStyleCnt="0"/>
      <dgm:spPr/>
    </dgm:pt>
    <dgm:pt modelId="{609D2DF3-0DD0-46BC-AF68-1DDC7022D48B}" type="pres">
      <dgm:prSet presAssocID="{40DB71DF-F101-4F4E-A678-7B95A15C8B8D}" presName="rootText1" presStyleLbl="node0" presStyleIdx="0" presStyleCnt="1">
        <dgm:presLayoutVars>
          <dgm:chPref val="3"/>
        </dgm:presLayoutVars>
      </dgm:prSet>
      <dgm:spPr/>
      <dgm:t>
        <a:bodyPr/>
        <a:lstStyle/>
        <a:p>
          <a:endParaRPr lang="ru-RU"/>
        </a:p>
      </dgm:t>
    </dgm:pt>
    <dgm:pt modelId="{27C86E4D-09D2-4750-A0B9-FB9581C19844}" type="pres">
      <dgm:prSet presAssocID="{40DB71DF-F101-4F4E-A678-7B95A15C8B8D}" presName="rootConnector1" presStyleLbl="asst0" presStyleIdx="0" presStyleCnt="1"/>
      <dgm:spPr/>
      <dgm:t>
        <a:bodyPr/>
        <a:lstStyle/>
        <a:p>
          <a:endParaRPr lang="ru-RU"/>
        </a:p>
      </dgm:t>
    </dgm:pt>
    <dgm:pt modelId="{DDE94C83-B1FD-4DDC-9F03-E75092A69C38}" type="pres">
      <dgm:prSet presAssocID="{40DB71DF-F101-4F4E-A678-7B95A15C8B8D}" presName="hierChild2" presStyleCnt="0"/>
      <dgm:spPr/>
    </dgm:pt>
    <dgm:pt modelId="{546698D6-E2CD-4A8A-ACD6-9A0361FBE832}" type="pres">
      <dgm:prSet presAssocID="{4B9E75DF-68A1-40DE-9940-A87CCD87B2EE}" presName="Name64" presStyleLbl="parChTrans1D2" presStyleIdx="0" presStyleCnt="4"/>
      <dgm:spPr/>
      <dgm:t>
        <a:bodyPr/>
        <a:lstStyle/>
        <a:p>
          <a:endParaRPr lang="ru-RU"/>
        </a:p>
      </dgm:t>
    </dgm:pt>
    <dgm:pt modelId="{A957471C-C726-4E78-8433-2AF824562138}" type="pres">
      <dgm:prSet presAssocID="{637B3CF0-D471-4738-874D-C50BCD46A276}" presName="hierRoot2" presStyleCnt="0">
        <dgm:presLayoutVars>
          <dgm:hierBranch val="init"/>
        </dgm:presLayoutVars>
      </dgm:prSet>
      <dgm:spPr/>
    </dgm:pt>
    <dgm:pt modelId="{B7CBFCF1-8E60-4B73-836A-0E0F844D729E}" type="pres">
      <dgm:prSet presAssocID="{637B3CF0-D471-4738-874D-C50BCD46A276}" presName="rootComposite" presStyleCnt="0"/>
      <dgm:spPr/>
    </dgm:pt>
    <dgm:pt modelId="{D16043A1-75B8-40CC-98A6-D440BF05F01A}" type="pres">
      <dgm:prSet presAssocID="{637B3CF0-D471-4738-874D-C50BCD46A276}" presName="rootText" presStyleLbl="node2" presStyleIdx="0" presStyleCnt="3">
        <dgm:presLayoutVars>
          <dgm:chPref val="3"/>
        </dgm:presLayoutVars>
      </dgm:prSet>
      <dgm:spPr/>
      <dgm:t>
        <a:bodyPr/>
        <a:lstStyle/>
        <a:p>
          <a:endParaRPr lang="ru-RU"/>
        </a:p>
      </dgm:t>
    </dgm:pt>
    <dgm:pt modelId="{8C23A7B3-A984-4FCB-A218-1E3B28855C5F}" type="pres">
      <dgm:prSet presAssocID="{637B3CF0-D471-4738-874D-C50BCD46A276}" presName="rootConnector" presStyleLbl="node2" presStyleIdx="0" presStyleCnt="3"/>
      <dgm:spPr/>
      <dgm:t>
        <a:bodyPr/>
        <a:lstStyle/>
        <a:p>
          <a:endParaRPr lang="ru-RU"/>
        </a:p>
      </dgm:t>
    </dgm:pt>
    <dgm:pt modelId="{7C9F6D50-B50C-492A-B243-2513A4AC3A53}" type="pres">
      <dgm:prSet presAssocID="{637B3CF0-D471-4738-874D-C50BCD46A276}" presName="hierChild4" presStyleCnt="0"/>
      <dgm:spPr/>
    </dgm:pt>
    <dgm:pt modelId="{DEFFD656-C883-48FB-98A8-B1FE181C7178}" type="pres">
      <dgm:prSet presAssocID="{637B3CF0-D471-4738-874D-C50BCD46A276}" presName="hierChild5" presStyleCnt="0"/>
      <dgm:spPr/>
    </dgm:pt>
    <dgm:pt modelId="{3AF83485-CDC8-4007-A5AE-F528F8347FCA}" type="pres">
      <dgm:prSet presAssocID="{488FD179-B4C7-47DE-BAA9-FE91EA5F453D}" presName="Name64" presStyleLbl="parChTrans1D2" presStyleIdx="1" presStyleCnt="4"/>
      <dgm:spPr/>
      <dgm:t>
        <a:bodyPr/>
        <a:lstStyle/>
        <a:p>
          <a:endParaRPr lang="ru-RU"/>
        </a:p>
      </dgm:t>
    </dgm:pt>
    <dgm:pt modelId="{AF6A7E3D-D9AD-4F5F-9E61-BBF9A1C55CF7}" type="pres">
      <dgm:prSet presAssocID="{C90DC64F-BC9E-47A7-9EC2-59F4CA3A4A7B}" presName="hierRoot2" presStyleCnt="0">
        <dgm:presLayoutVars>
          <dgm:hierBranch val="init"/>
        </dgm:presLayoutVars>
      </dgm:prSet>
      <dgm:spPr/>
    </dgm:pt>
    <dgm:pt modelId="{D42C1B39-9042-4CBB-A9B1-07D4AFCA1BFD}" type="pres">
      <dgm:prSet presAssocID="{C90DC64F-BC9E-47A7-9EC2-59F4CA3A4A7B}" presName="rootComposite" presStyleCnt="0"/>
      <dgm:spPr/>
    </dgm:pt>
    <dgm:pt modelId="{B3F0AC3E-9530-4982-92D7-203DBD1A3EDD}" type="pres">
      <dgm:prSet presAssocID="{C90DC64F-BC9E-47A7-9EC2-59F4CA3A4A7B}" presName="rootText" presStyleLbl="node2" presStyleIdx="1" presStyleCnt="3">
        <dgm:presLayoutVars>
          <dgm:chPref val="3"/>
        </dgm:presLayoutVars>
      </dgm:prSet>
      <dgm:spPr/>
      <dgm:t>
        <a:bodyPr/>
        <a:lstStyle/>
        <a:p>
          <a:endParaRPr lang="ru-RU"/>
        </a:p>
      </dgm:t>
    </dgm:pt>
    <dgm:pt modelId="{8E20BBED-ABA0-4D94-B1DD-DF1F1A622E73}" type="pres">
      <dgm:prSet presAssocID="{C90DC64F-BC9E-47A7-9EC2-59F4CA3A4A7B}" presName="rootConnector" presStyleLbl="node2" presStyleIdx="1" presStyleCnt="3"/>
      <dgm:spPr/>
      <dgm:t>
        <a:bodyPr/>
        <a:lstStyle/>
        <a:p>
          <a:endParaRPr lang="ru-RU"/>
        </a:p>
      </dgm:t>
    </dgm:pt>
    <dgm:pt modelId="{15C2AC59-A75F-45AE-BB6F-87540F7F39B9}" type="pres">
      <dgm:prSet presAssocID="{C90DC64F-BC9E-47A7-9EC2-59F4CA3A4A7B}" presName="hierChild4" presStyleCnt="0"/>
      <dgm:spPr/>
    </dgm:pt>
    <dgm:pt modelId="{00CAF487-1A66-4412-99C4-9E781485BA28}" type="pres">
      <dgm:prSet presAssocID="{C90DC64F-BC9E-47A7-9EC2-59F4CA3A4A7B}" presName="hierChild5" presStyleCnt="0"/>
      <dgm:spPr/>
    </dgm:pt>
    <dgm:pt modelId="{617CE049-DBD5-41F4-ACD1-3DF4210E2204}" type="pres">
      <dgm:prSet presAssocID="{8D43D9CB-7EA6-4966-A336-73CAF55FCA78}" presName="Name64" presStyleLbl="parChTrans1D2" presStyleIdx="2" presStyleCnt="4"/>
      <dgm:spPr/>
      <dgm:t>
        <a:bodyPr/>
        <a:lstStyle/>
        <a:p>
          <a:endParaRPr lang="ru-RU"/>
        </a:p>
      </dgm:t>
    </dgm:pt>
    <dgm:pt modelId="{F1962D29-62FF-4411-888B-8B591C2958B0}" type="pres">
      <dgm:prSet presAssocID="{D96F4776-4B1C-485C-A903-0889C8EB0705}" presName="hierRoot2" presStyleCnt="0">
        <dgm:presLayoutVars>
          <dgm:hierBranch val="init"/>
        </dgm:presLayoutVars>
      </dgm:prSet>
      <dgm:spPr/>
    </dgm:pt>
    <dgm:pt modelId="{66517F48-2A63-48D3-8632-7EF1D9F91554}" type="pres">
      <dgm:prSet presAssocID="{D96F4776-4B1C-485C-A903-0889C8EB0705}" presName="rootComposite" presStyleCnt="0"/>
      <dgm:spPr/>
    </dgm:pt>
    <dgm:pt modelId="{71B3689C-CC0A-4E76-A7F1-56438511EA76}" type="pres">
      <dgm:prSet presAssocID="{D96F4776-4B1C-485C-A903-0889C8EB0705}" presName="rootText" presStyleLbl="node2" presStyleIdx="2" presStyleCnt="3">
        <dgm:presLayoutVars>
          <dgm:chPref val="3"/>
        </dgm:presLayoutVars>
      </dgm:prSet>
      <dgm:spPr/>
      <dgm:t>
        <a:bodyPr/>
        <a:lstStyle/>
        <a:p>
          <a:endParaRPr lang="ru-RU"/>
        </a:p>
      </dgm:t>
    </dgm:pt>
    <dgm:pt modelId="{EC2EC838-B76E-4647-BD2F-DFB7776E67D1}" type="pres">
      <dgm:prSet presAssocID="{D96F4776-4B1C-485C-A903-0889C8EB0705}" presName="rootConnector" presStyleLbl="node2" presStyleIdx="2" presStyleCnt="3"/>
      <dgm:spPr/>
      <dgm:t>
        <a:bodyPr/>
        <a:lstStyle/>
        <a:p>
          <a:endParaRPr lang="ru-RU"/>
        </a:p>
      </dgm:t>
    </dgm:pt>
    <dgm:pt modelId="{D9D7E05F-E31D-41A3-9794-B142CB9A988C}" type="pres">
      <dgm:prSet presAssocID="{D96F4776-4B1C-485C-A903-0889C8EB0705}" presName="hierChild4" presStyleCnt="0"/>
      <dgm:spPr/>
    </dgm:pt>
    <dgm:pt modelId="{50CE5692-4BEC-4359-A2E9-65F8807AA883}" type="pres">
      <dgm:prSet presAssocID="{D96F4776-4B1C-485C-A903-0889C8EB0705}" presName="hierChild5" presStyleCnt="0"/>
      <dgm:spPr/>
    </dgm:pt>
    <dgm:pt modelId="{7F5C9C65-4E46-4F39-9A72-61200C0D9CFC}" type="pres">
      <dgm:prSet presAssocID="{40DB71DF-F101-4F4E-A678-7B95A15C8B8D}" presName="hierChild3" presStyleCnt="0"/>
      <dgm:spPr/>
    </dgm:pt>
    <dgm:pt modelId="{090CD3BE-EB4B-4A8F-A0A7-D1D58873C890}" type="pres">
      <dgm:prSet presAssocID="{8E475B22-2891-4AAC-B48A-F5BCC54C7C35}" presName="Name115" presStyleLbl="parChTrans1D2" presStyleIdx="3" presStyleCnt="4"/>
      <dgm:spPr/>
      <dgm:t>
        <a:bodyPr/>
        <a:lstStyle/>
        <a:p>
          <a:endParaRPr lang="ru-RU"/>
        </a:p>
      </dgm:t>
    </dgm:pt>
    <dgm:pt modelId="{BEFC42AA-45C4-4E28-B4F1-91F35FE7A7DD}" type="pres">
      <dgm:prSet presAssocID="{693F76D5-9677-4DD1-B95C-FE6B1A6352F9}" presName="hierRoot3" presStyleCnt="0">
        <dgm:presLayoutVars>
          <dgm:hierBranch val="init"/>
        </dgm:presLayoutVars>
      </dgm:prSet>
      <dgm:spPr/>
    </dgm:pt>
    <dgm:pt modelId="{EAB50507-BF60-4FDF-81CA-535905553BBB}" type="pres">
      <dgm:prSet presAssocID="{693F76D5-9677-4DD1-B95C-FE6B1A6352F9}" presName="rootComposite3" presStyleCnt="0"/>
      <dgm:spPr/>
    </dgm:pt>
    <dgm:pt modelId="{4FA8BA8B-B3DE-4FA4-B949-838AAF210650}" type="pres">
      <dgm:prSet presAssocID="{693F76D5-9677-4DD1-B95C-FE6B1A6352F9}" presName="rootText3" presStyleLbl="asst0" presStyleIdx="0" presStyleCnt="1" custScaleX="112757" custScaleY="137039" custLinFactNeighborX="-320" custLinFactNeighborY="2101">
        <dgm:presLayoutVars>
          <dgm:chPref val="3"/>
        </dgm:presLayoutVars>
      </dgm:prSet>
      <dgm:spPr/>
      <dgm:t>
        <a:bodyPr/>
        <a:lstStyle/>
        <a:p>
          <a:endParaRPr lang="ru-RU"/>
        </a:p>
      </dgm:t>
    </dgm:pt>
    <dgm:pt modelId="{0FBBFD05-5105-4B85-9F5C-12BF165975C7}" type="pres">
      <dgm:prSet presAssocID="{693F76D5-9677-4DD1-B95C-FE6B1A6352F9}" presName="rootConnector3" presStyleLbl="asst0" presStyleIdx="0" presStyleCnt="1"/>
      <dgm:spPr/>
      <dgm:t>
        <a:bodyPr/>
        <a:lstStyle/>
        <a:p>
          <a:endParaRPr lang="ru-RU"/>
        </a:p>
      </dgm:t>
    </dgm:pt>
    <dgm:pt modelId="{D7731C23-BBA9-4CF4-96FB-2C51C150E605}" type="pres">
      <dgm:prSet presAssocID="{693F76D5-9677-4DD1-B95C-FE6B1A6352F9}" presName="hierChild6" presStyleCnt="0"/>
      <dgm:spPr/>
    </dgm:pt>
    <dgm:pt modelId="{E60C7E0A-1EEB-4F3C-84B2-95BFB93F1D14}" type="pres">
      <dgm:prSet presAssocID="{693F76D5-9677-4DD1-B95C-FE6B1A6352F9}" presName="hierChild7" presStyleCnt="0"/>
      <dgm:spPr/>
    </dgm:pt>
  </dgm:ptLst>
  <dgm:cxnLst>
    <dgm:cxn modelId="{C7267DE0-B0AD-4289-84EF-152087731D72}" srcId="{40DB71DF-F101-4F4E-A678-7B95A15C8B8D}" destId="{637B3CF0-D471-4738-874D-C50BCD46A276}" srcOrd="1" destOrd="0" parTransId="{4B9E75DF-68A1-40DE-9940-A87CCD87B2EE}" sibTransId="{21EE75F6-2618-40F9-8737-750AAE507710}"/>
    <dgm:cxn modelId="{594E2532-FCDC-400C-AC49-A788D6B4F006}" type="presOf" srcId="{D96F4776-4B1C-485C-A903-0889C8EB0705}" destId="{71B3689C-CC0A-4E76-A7F1-56438511EA76}" srcOrd="0" destOrd="0" presId="urn:microsoft.com/office/officeart/2009/3/layout/HorizontalOrganizationChart"/>
    <dgm:cxn modelId="{D6C30974-7F8F-45A7-9A0D-35AE70CC2FE8}" type="presOf" srcId="{D96F4776-4B1C-485C-A903-0889C8EB0705}" destId="{EC2EC838-B76E-4647-BD2F-DFB7776E67D1}" srcOrd="1" destOrd="0" presId="urn:microsoft.com/office/officeart/2009/3/layout/HorizontalOrganizationChart"/>
    <dgm:cxn modelId="{CF7EAA81-18E0-4550-860B-E2011655B4A3}" type="presOf" srcId="{40DB71DF-F101-4F4E-A678-7B95A15C8B8D}" destId="{27C86E4D-09D2-4750-A0B9-FB9581C19844}" srcOrd="1" destOrd="0" presId="urn:microsoft.com/office/officeart/2009/3/layout/HorizontalOrganizationChart"/>
    <dgm:cxn modelId="{CEE71E02-55D8-466B-841F-52CA7EB158A5}" srcId="{40DB71DF-F101-4F4E-A678-7B95A15C8B8D}" destId="{693F76D5-9677-4DD1-B95C-FE6B1A6352F9}" srcOrd="0" destOrd="0" parTransId="{8E475B22-2891-4AAC-B48A-F5BCC54C7C35}" sibTransId="{073FB1F8-C5D4-487F-BAFD-E3DA8D60C7CC}"/>
    <dgm:cxn modelId="{182DB550-31A4-4BA5-B9DD-E6A87B8F9757}" type="presOf" srcId="{40DB71DF-F101-4F4E-A678-7B95A15C8B8D}" destId="{609D2DF3-0DD0-46BC-AF68-1DDC7022D48B}" srcOrd="0" destOrd="0" presId="urn:microsoft.com/office/officeart/2009/3/layout/HorizontalOrganizationChart"/>
    <dgm:cxn modelId="{DCF50935-0176-4FDD-8AB8-6BC387F61623}" type="presOf" srcId="{C90DC64F-BC9E-47A7-9EC2-59F4CA3A4A7B}" destId="{B3F0AC3E-9530-4982-92D7-203DBD1A3EDD}" srcOrd="0" destOrd="0" presId="urn:microsoft.com/office/officeart/2009/3/layout/HorizontalOrganizationChart"/>
    <dgm:cxn modelId="{600EE40D-4916-4288-987E-BBC727437388}" type="presOf" srcId="{2D78C146-96D5-43A6-ADF3-965D9F72BCD2}" destId="{E94CF872-DBAD-4F5B-A5E2-C231E1D29BBB}" srcOrd="0" destOrd="0" presId="urn:microsoft.com/office/officeart/2009/3/layout/HorizontalOrganizationChart"/>
    <dgm:cxn modelId="{F7E99AAB-986B-4EC1-968F-8E721D00EADD}" srcId="{40DB71DF-F101-4F4E-A678-7B95A15C8B8D}" destId="{D96F4776-4B1C-485C-A903-0889C8EB0705}" srcOrd="3" destOrd="0" parTransId="{8D43D9CB-7EA6-4966-A336-73CAF55FCA78}" sibTransId="{3CBAB07B-876C-4100-B01C-C26D3FA1D5C2}"/>
    <dgm:cxn modelId="{305AB26C-1339-4EC0-87CD-3E57B6AA0725}" type="presOf" srcId="{693F76D5-9677-4DD1-B95C-FE6B1A6352F9}" destId="{0FBBFD05-5105-4B85-9F5C-12BF165975C7}" srcOrd="1" destOrd="0" presId="urn:microsoft.com/office/officeart/2009/3/layout/HorizontalOrganizationChart"/>
    <dgm:cxn modelId="{3889D77A-6545-4149-A821-602E4E4ACB46}" type="presOf" srcId="{693F76D5-9677-4DD1-B95C-FE6B1A6352F9}" destId="{4FA8BA8B-B3DE-4FA4-B949-838AAF210650}" srcOrd="0" destOrd="0" presId="urn:microsoft.com/office/officeart/2009/3/layout/HorizontalOrganizationChart"/>
    <dgm:cxn modelId="{168A496C-781A-45B9-A3FA-E9805356BD3F}" type="presOf" srcId="{8E475B22-2891-4AAC-B48A-F5BCC54C7C35}" destId="{090CD3BE-EB4B-4A8F-A0A7-D1D58873C890}" srcOrd="0" destOrd="0" presId="urn:microsoft.com/office/officeart/2009/3/layout/HorizontalOrganizationChart"/>
    <dgm:cxn modelId="{4D925120-F3CD-4B14-87C2-3626B994E3CF}" srcId="{40DB71DF-F101-4F4E-A678-7B95A15C8B8D}" destId="{C90DC64F-BC9E-47A7-9EC2-59F4CA3A4A7B}" srcOrd="2" destOrd="0" parTransId="{488FD179-B4C7-47DE-BAA9-FE91EA5F453D}" sibTransId="{0EFECBAD-E063-4CC3-9D9F-15A77C827B27}"/>
    <dgm:cxn modelId="{078D31E9-45CB-40D9-A081-159A91BF1B04}" type="presOf" srcId="{C90DC64F-BC9E-47A7-9EC2-59F4CA3A4A7B}" destId="{8E20BBED-ABA0-4D94-B1DD-DF1F1A622E73}" srcOrd="1" destOrd="0" presId="urn:microsoft.com/office/officeart/2009/3/layout/HorizontalOrganizationChart"/>
    <dgm:cxn modelId="{A07BE1F7-EAE5-4D09-8C96-2410B5B7986A}" type="presOf" srcId="{488FD179-B4C7-47DE-BAA9-FE91EA5F453D}" destId="{3AF83485-CDC8-4007-A5AE-F528F8347FCA}" srcOrd="0" destOrd="0" presId="urn:microsoft.com/office/officeart/2009/3/layout/HorizontalOrganizationChart"/>
    <dgm:cxn modelId="{E9F9EA54-6017-4849-BAEF-C3E0A3E0F09F}" type="presOf" srcId="{8D43D9CB-7EA6-4966-A336-73CAF55FCA78}" destId="{617CE049-DBD5-41F4-ACD1-3DF4210E2204}" srcOrd="0" destOrd="0" presId="urn:microsoft.com/office/officeart/2009/3/layout/HorizontalOrganizationChart"/>
    <dgm:cxn modelId="{909A184F-3EFE-45F9-B24F-898FF9F8E72C}" type="presOf" srcId="{4B9E75DF-68A1-40DE-9940-A87CCD87B2EE}" destId="{546698D6-E2CD-4A8A-ACD6-9A0361FBE832}" srcOrd="0" destOrd="0" presId="urn:microsoft.com/office/officeart/2009/3/layout/HorizontalOrganizationChart"/>
    <dgm:cxn modelId="{4A9633DF-7AE3-4228-BAD0-8387CD7D766C}" srcId="{2D78C146-96D5-43A6-ADF3-965D9F72BCD2}" destId="{40DB71DF-F101-4F4E-A678-7B95A15C8B8D}" srcOrd="0" destOrd="0" parTransId="{3C0CC156-2AFB-40BE-898B-6010C0233338}" sibTransId="{EB7184BC-7AE0-4C15-B22D-49D2F604C2AC}"/>
    <dgm:cxn modelId="{B8F6EA65-6F35-48CF-ABA2-BC5F450D62FD}" type="presOf" srcId="{637B3CF0-D471-4738-874D-C50BCD46A276}" destId="{D16043A1-75B8-40CC-98A6-D440BF05F01A}" srcOrd="0" destOrd="0" presId="urn:microsoft.com/office/officeart/2009/3/layout/HorizontalOrganizationChart"/>
    <dgm:cxn modelId="{8B32EC17-4557-4507-85BF-944946264293}" type="presOf" srcId="{637B3CF0-D471-4738-874D-C50BCD46A276}" destId="{8C23A7B3-A984-4FCB-A218-1E3B28855C5F}" srcOrd="1" destOrd="0" presId="urn:microsoft.com/office/officeart/2009/3/layout/HorizontalOrganizationChart"/>
    <dgm:cxn modelId="{F79FFB93-7F58-482B-AF35-69C9572F75B8}" type="presParOf" srcId="{E94CF872-DBAD-4F5B-A5E2-C231E1D29BBB}" destId="{6DD15040-861A-44B8-B687-F247AC575739}" srcOrd="0" destOrd="0" presId="urn:microsoft.com/office/officeart/2009/3/layout/HorizontalOrganizationChart"/>
    <dgm:cxn modelId="{F5B4B438-14BF-4A31-BF21-936F5DCA1732}" type="presParOf" srcId="{6DD15040-861A-44B8-B687-F247AC575739}" destId="{9FEDE8CC-C132-49BC-8B68-42AD6D53CB8B}" srcOrd="0" destOrd="0" presId="urn:microsoft.com/office/officeart/2009/3/layout/HorizontalOrganizationChart"/>
    <dgm:cxn modelId="{A5A51A7C-9766-4109-8BC1-A9AFE16C3656}" type="presParOf" srcId="{9FEDE8CC-C132-49BC-8B68-42AD6D53CB8B}" destId="{609D2DF3-0DD0-46BC-AF68-1DDC7022D48B}" srcOrd="0" destOrd="0" presId="urn:microsoft.com/office/officeart/2009/3/layout/HorizontalOrganizationChart"/>
    <dgm:cxn modelId="{48CFC9D5-FFD8-40FA-A643-FAB31BA55E1D}" type="presParOf" srcId="{9FEDE8CC-C132-49BC-8B68-42AD6D53CB8B}" destId="{27C86E4D-09D2-4750-A0B9-FB9581C19844}" srcOrd="1" destOrd="0" presId="urn:microsoft.com/office/officeart/2009/3/layout/HorizontalOrganizationChart"/>
    <dgm:cxn modelId="{60BDCAA1-1F46-42D4-B272-D7A8F0234728}" type="presParOf" srcId="{6DD15040-861A-44B8-B687-F247AC575739}" destId="{DDE94C83-B1FD-4DDC-9F03-E75092A69C38}" srcOrd="1" destOrd="0" presId="urn:microsoft.com/office/officeart/2009/3/layout/HorizontalOrganizationChart"/>
    <dgm:cxn modelId="{72CD81CC-A675-4C92-AF2A-E868EE3C84F6}" type="presParOf" srcId="{DDE94C83-B1FD-4DDC-9F03-E75092A69C38}" destId="{546698D6-E2CD-4A8A-ACD6-9A0361FBE832}" srcOrd="0" destOrd="0" presId="urn:microsoft.com/office/officeart/2009/3/layout/HorizontalOrganizationChart"/>
    <dgm:cxn modelId="{3613851F-5016-403F-8660-3A30726973D3}" type="presParOf" srcId="{DDE94C83-B1FD-4DDC-9F03-E75092A69C38}" destId="{A957471C-C726-4E78-8433-2AF824562138}" srcOrd="1" destOrd="0" presId="urn:microsoft.com/office/officeart/2009/3/layout/HorizontalOrganizationChart"/>
    <dgm:cxn modelId="{86197481-9C70-479F-8786-80FB75E6F86C}" type="presParOf" srcId="{A957471C-C726-4E78-8433-2AF824562138}" destId="{B7CBFCF1-8E60-4B73-836A-0E0F844D729E}" srcOrd="0" destOrd="0" presId="urn:microsoft.com/office/officeart/2009/3/layout/HorizontalOrganizationChart"/>
    <dgm:cxn modelId="{FED64104-67DD-4E86-873D-419C55221B8D}" type="presParOf" srcId="{B7CBFCF1-8E60-4B73-836A-0E0F844D729E}" destId="{D16043A1-75B8-40CC-98A6-D440BF05F01A}" srcOrd="0" destOrd="0" presId="urn:microsoft.com/office/officeart/2009/3/layout/HorizontalOrganizationChart"/>
    <dgm:cxn modelId="{28BCECF8-003C-4FEE-8B25-E012BCF22C81}" type="presParOf" srcId="{B7CBFCF1-8E60-4B73-836A-0E0F844D729E}" destId="{8C23A7B3-A984-4FCB-A218-1E3B28855C5F}" srcOrd="1" destOrd="0" presId="urn:microsoft.com/office/officeart/2009/3/layout/HorizontalOrganizationChart"/>
    <dgm:cxn modelId="{BE3DF2A0-DDBC-44F5-BD46-7D3DEB016C50}" type="presParOf" srcId="{A957471C-C726-4E78-8433-2AF824562138}" destId="{7C9F6D50-B50C-492A-B243-2513A4AC3A53}" srcOrd="1" destOrd="0" presId="urn:microsoft.com/office/officeart/2009/3/layout/HorizontalOrganizationChart"/>
    <dgm:cxn modelId="{58D79E8F-BE37-4DC0-8F49-CA4353501D39}" type="presParOf" srcId="{A957471C-C726-4E78-8433-2AF824562138}" destId="{DEFFD656-C883-48FB-98A8-B1FE181C7178}" srcOrd="2" destOrd="0" presId="urn:microsoft.com/office/officeart/2009/3/layout/HorizontalOrganizationChart"/>
    <dgm:cxn modelId="{87E89E49-4924-43E1-B9E6-CD452F9C1E5D}" type="presParOf" srcId="{DDE94C83-B1FD-4DDC-9F03-E75092A69C38}" destId="{3AF83485-CDC8-4007-A5AE-F528F8347FCA}" srcOrd="2" destOrd="0" presId="urn:microsoft.com/office/officeart/2009/3/layout/HorizontalOrganizationChart"/>
    <dgm:cxn modelId="{72DAFCB3-F8CB-443E-977D-0FE969E62526}" type="presParOf" srcId="{DDE94C83-B1FD-4DDC-9F03-E75092A69C38}" destId="{AF6A7E3D-D9AD-4F5F-9E61-BBF9A1C55CF7}" srcOrd="3" destOrd="0" presId="urn:microsoft.com/office/officeart/2009/3/layout/HorizontalOrganizationChart"/>
    <dgm:cxn modelId="{7ED2E6FE-69FC-411D-A767-7C004A07BD0F}" type="presParOf" srcId="{AF6A7E3D-D9AD-4F5F-9E61-BBF9A1C55CF7}" destId="{D42C1B39-9042-4CBB-A9B1-07D4AFCA1BFD}" srcOrd="0" destOrd="0" presId="urn:microsoft.com/office/officeart/2009/3/layout/HorizontalOrganizationChart"/>
    <dgm:cxn modelId="{D07E15F7-6B32-45D9-9538-E68E02E9CF9B}" type="presParOf" srcId="{D42C1B39-9042-4CBB-A9B1-07D4AFCA1BFD}" destId="{B3F0AC3E-9530-4982-92D7-203DBD1A3EDD}" srcOrd="0" destOrd="0" presId="urn:microsoft.com/office/officeart/2009/3/layout/HorizontalOrganizationChart"/>
    <dgm:cxn modelId="{09DB0F14-D082-4DDA-9E57-9ECC655554E5}" type="presParOf" srcId="{D42C1B39-9042-4CBB-A9B1-07D4AFCA1BFD}" destId="{8E20BBED-ABA0-4D94-B1DD-DF1F1A622E73}" srcOrd="1" destOrd="0" presId="urn:microsoft.com/office/officeart/2009/3/layout/HorizontalOrganizationChart"/>
    <dgm:cxn modelId="{7EF14AAE-B1C6-4F7C-B689-7E0E17A0DD3C}" type="presParOf" srcId="{AF6A7E3D-D9AD-4F5F-9E61-BBF9A1C55CF7}" destId="{15C2AC59-A75F-45AE-BB6F-87540F7F39B9}" srcOrd="1" destOrd="0" presId="urn:microsoft.com/office/officeart/2009/3/layout/HorizontalOrganizationChart"/>
    <dgm:cxn modelId="{D2F8F48A-223F-488B-9E1A-5BDFB8769FBC}" type="presParOf" srcId="{AF6A7E3D-D9AD-4F5F-9E61-BBF9A1C55CF7}" destId="{00CAF487-1A66-4412-99C4-9E781485BA28}" srcOrd="2" destOrd="0" presId="urn:microsoft.com/office/officeart/2009/3/layout/HorizontalOrganizationChart"/>
    <dgm:cxn modelId="{B64A934A-DA58-4C7F-A20E-9D04279F6565}" type="presParOf" srcId="{DDE94C83-B1FD-4DDC-9F03-E75092A69C38}" destId="{617CE049-DBD5-41F4-ACD1-3DF4210E2204}" srcOrd="4" destOrd="0" presId="urn:microsoft.com/office/officeart/2009/3/layout/HorizontalOrganizationChart"/>
    <dgm:cxn modelId="{6965102F-E97E-4102-88C3-D9355D7BE6DE}" type="presParOf" srcId="{DDE94C83-B1FD-4DDC-9F03-E75092A69C38}" destId="{F1962D29-62FF-4411-888B-8B591C2958B0}" srcOrd="5" destOrd="0" presId="urn:microsoft.com/office/officeart/2009/3/layout/HorizontalOrganizationChart"/>
    <dgm:cxn modelId="{EDA875DC-C723-4FBA-A36D-2F6AF9ECB8CB}" type="presParOf" srcId="{F1962D29-62FF-4411-888B-8B591C2958B0}" destId="{66517F48-2A63-48D3-8632-7EF1D9F91554}" srcOrd="0" destOrd="0" presId="urn:microsoft.com/office/officeart/2009/3/layout/HorizontalOrganizationChart"/>
    <dgm:cxn modelId="{80DF4C62-7958-4B09-915A-4F3C30ACFFDD}" type="presParOf" srcId="{66517F48-2A63-48D3-8632-7EF1D9F91554}" destId="{71B3689C-CC0A-4E76-A7F1-56438511EA76}" srcOrd="0" destOrd="0" presId="urn:microsoft.com/office/officeart/2009/3/layout/HorizontalOrganizationChart"/>
    <dgm:cxn modelId="{802D4184-A5DD-41FB-930E-B26F99862B63}" type="presParOf" srcId="{66517F48-2A63-48D3-8632-7EF1D9F91554}" destId="{EC2EC838-B76E-4647-BD2F-DFB7776E67D1}" srcOrd="1" destOrd="0" presId="urn:microsoft.com/office/officeart/2009/3/layout/HorizontalOrganizationChart"/>
    <dgm:cxn modelId="{A24D4BF3-D946-4EC3-84FA-1EF4EA8DAB0E}" type="presParOf" srcId="{F1962D29-62FF-4411-888B-8B591C2958B0}" destId="{D9D7E05F-E31D-41A3-9794-B142CB9A988C}" srcOrd="1" destOrd="0" presId="urn:microsoft.com/office/officeart/2009/3/layout/HorizontalOrganizationChart"/>
    <dgm:cxn modelId="{AECB6B11-3F33-4285-87F7-4651A2DCBC60}" type="presParOf" srcId="{F1962D29-62FF-4411-888B-8B591C2958B0}" destId="{50CE5692-4BEC-4359-A2E9-65F8807AA883}" srcOrd="2" destOrd="0" presId="urn:microsoft.com/office/officeart/2009/3/layout/HorizontalOrganizationChart"/>
    <dgm:cxn modelId="{B50DCA6B-8E81-469F-9952-43F5935840E3}" type="presParOf" srcId="{6DD15040-861A-44B8-B687-F247AC575739}" destId="{7F5C9C65-4E46-4F39-9A72-61200C0D9CFC}" srcOrd="2" destOrd="0" presId="urn:microsoft.com/office/officeart/2009/3/layout/HorizontalOrganizationChart"/>
    <dgm:cxn modelId="{5D8341A9-D387-40BF-A646-2CAAF13413EC}" type="presParOf" srcId="{7F5C9C65-4E46-4F39-9A72-61200C0D9CFC}" destId="{090CD3BE-EB4B-4A8F-A0A7-D1D58873C890}" srcOrd="0" destOrd="0" presId="urn:microsoft.com/office/officeart/2009/3/layout/HorizontalOrganizationChart"/>
    <dgm:cxn modelId="{A26984E5-0348-4935-8596-A10D8076B25B}" type="presParOf" srcId="{7F5C9C65-4E46-4F39-9A72-61200C0D9CFC}" destId="{BEFC42AA-45C4-4E28-B4F1-91F35FE7A7DD}" srcOrd="1" destOrd="0" presId="urn:microsoft.com/office/officeart/2009/3/layout/HorizontalOrganizationChart"/>
    <dgm:cxn modelId="{9294DD93-566C-4D8D-96ED-58D8DE8EE271}" type="presParOf" srcId="{BEFC42AA-45C4-4E28-B4F1-91F35FE7A7DD}" destId="{EAB50507-BF60-4FDF-81CA-535905553BBB}" srcOrd="0" destOrd="0" presId="urn:microsoft.com/office/officeart/2009/3/layout/HorizontalOrganizationChart"/>
    <dgm:cxn modelId="{FD0C9199-CCD2-4223-A2C4-D1143E328970}" type="presParOf" srcId="{EAB50507-BF60-4FDF-81CA-535905553BBB}" destId="{4FA8BA8B-B3DE-4FA4-B949-838AAF210650}" srcOrd="0" destOrd="0" presId="urn:microsoft.com/office/officeart/2009/3/layout/HorizontalOrganizationChart"/>
    <dgm:cxn modelId="{3809A4DF-5B2B-4F03-80BC-A103B599D981}" type="presParOf" srcId="{EAB50507-BF60-4FDF-81CA-535905553BBB}" destId="{0FBBFD05-5105-4B85-9F5C-12BF165975C7}" srcOrd="1" destOrd="0" presId="urn:microsoft.com/office/officeart/2009/3/layout/HorizontalOrganizationChart"/>
    <dgm:cxn modelId="{1F9499C7-C9EB-45DD-8321-33FBB6CF5C8A}" type="presParOf" srcId="{BEFC42AA-45C4-4E28-B4F1-91F35FE7A7DD}" destId="{D7731C23-BBA9-4CF4-96FB-2C51C150E605}" srcOrd="1" destOrd="0" presId="urn:microsoft.com/office/officeart/2009/3/layout/HorizontalOrganizationChart"/>
    <dgm:cxn modelId="{2FFB1182-54D3-4D96-B9BF-996349E3E7E2}" type="presParOf" srcId="{BEFC42AA-45C4-4E28-B4F1-91F35FE7A7DD}" destId="{E60C7E0A-1EEB-4F3C-84B2-95BFB93F1D14}"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CD3BE-EB4B-4A8F-A0A7-D1D58873C890}">
      <dsp:nvSpPr>
        <dsp:cNvPr id="0" name=""/>
        <dsp:cNvSpPr/>
      </dsp:nvSpPr>
      <dsp:spPr>
        <a:xfrm>
          <a:off x="2937272" y="1683377"/>
          <a:ext cx="2230182" cy="164472"/>
        </a:xfrm>
        <a:custGeom>
          <a:avLst/>
          <a:gdLst/>
          <a:ahLst/>
          <a:cxnLst/>
          <a:rect l="0" t="0" r="0" b="0"/>
          <a:pathLst>
            <a:path>
              <a:moveTo>
                <a:pt x="0" y="164472"/>
              </a:moveTo>
              <a:lnTo>
                <a:pt x="2230182" y="164472"/>
              </a:lnTo>
              <a:lnTo>
                <a:pt x="2230182"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CE049-DBD5-41F4-ACD1-3DF4210E2204}">
      <dsp:nvSpPr>
        <dsp:cNvPr id="0" name=""/>
        <dsp:cNvSpPr/>
      </dsp:nvSpPr>
      <dsp:spPr>
        <a:xfrm>
          <a:off x="2937272" y="1847850"/>
          <a:ext cx="4479130" cy="1260843"/>
        </a:xfrm>
        <a:custGeom>
          <a:avLst/>
          <a:gdLst/>
          <a:ahLst/>
          <a:cxnLst/>
          <a:rect l="0" t="0" r="0" b="0"/>
          <a:pathLst>
            <a:path>
              <a:moveTo>
                <a:pt x="0" y="0"/>
              </a:moveTo>
              <a:lnTo>
                <a:pt x="4185910" y="0"/>
              </a:lnTo>
              <a:lnTo>
                <a:pt x="4185910" y="1260843"/>
              </a:lnTo>
              <a:lnTo>
                <a:pt x="4479130" y="1260843"/>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F83485-CDC8-4007-A5AE-F528F8347FCA}">
      <dsp:nvSpPr>
        <dsp:cNvPr id="0" name=""/>
        <dsp:cNvSpPr/>
      </dsp:nvSpPr>
      <dsp:spPr>
        <a:xfrm>
          <a:off x="2937272" y="1802130"/>
          <a:ext cx="4479130" cy="91440"/>
        </a:xfrm>
        <a:custGeom>
          <a:avLst/>
          <a:gdLst/>
          <a:ahLst/>
          <a:cxnLst/>
          <a:rect l="0" t="0" r="0" b="0"/>
          <a:pathLst>
            <a:path>
              <a:moveTo>
                <a:pt x="0" y="45720"/>
              </a:moveTo>
              <a:lnTo>
                <a:pt x="4479130" y="4572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6698D6-E2CD-4A8A-ACD6-9A0361FBE832}">
      <dsp:nvSpPr>
        <dsp:cNvPr id="0" name=""/>
        <dsp:cNvSpPr/>
      </dsp:nvSpPr>
      <dsp:spPr>
        <a:xfrm>
          <a:off x="2937272" y="587006"/>
          <a:ext cx="4479130" cy="1260843"/>
        </a:xfrm>
        <a:custGeom>
          <a:avLst/>
          <a:gdLst/>
          <a:ahLst/>
          <a:cxnLst/>
          <a:rect l="0" t="0" r="0" b="0"/>
          <a:pathLst>
            <a:path>
              <a:moveTo>
                <a:pt x="0" y="1260843"/>
              </a:moveTo>
              <a:lnTo>
                <a:pt x="4185910" y="1260843"/>
              </a:lnTo>
              <a:lnTo>
                <a:pt x="4185910" y="0"/>
              </a:lnTo>
              <a:lnTo>
                <a:pt x="4479130" y="0"/>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D2DF3-0DD0-46BC-AF68-1DDC7022D48B}">
      <dsp:nvSpPr>
        <dsp:cNvPr id="0" name=""/>
        <dsp:cNvSpPr/>
      </dsp:nvSpPr>
      <dsp:spPr>
        <a:xfrm>
          <a:off x="5079" y="1400690"/>
          <a:ext cx="2932193" cy="894318"/>
        </a:xfrm>
        <a:prstGeom prst="rect">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t>27 рибопереробних підприємства – здійснюють переробку річкової та морської риби</a:t>
          </a:r>
        </a:p>
      </dsp:txBody>
      <dsp:txXfrm>
        <a:off x="5079" y="1400690"/>
        <a:ext cx="2932193" cy="894318"/>
      </dsp:txXfrm>
    </dsp:sp>
    <dsp:sp modelId="{D16043A1-75B8-40CC-98A6-D440BF05F01A}">
      <dsp:nvSpPr>
        <dsp:cNvPr id="0" name=""/>
        <dsp:cNvSpPr/>
      </dsp:nvSpPr>
      <dsp:spPr>
        <a:xfrm>
          <a:off x="7416402" y="139847"/>
          <a:ext cx="2932193" cy="894318"/>
        </a:xfrm>
        <a:prstGeom prst="rect">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effectLst/>
              <a:latin typeface="Times New Roman" panose="02020603050405020304" pitchFamily="18" charset="0"/>
              <a:ea typeface="Calibri" panose="020F0502020204030204" pitchFamily="34" charset="0"/>
              <a:cs typeface="Times New Roman" panose="02020603050405020304" pitchFamily="18" charset="0"/>
            </a:rPr>
            <a:t>ПрАТ «Компанія «Бастіон»</a:t>
          </a:r>
          <a:endParaRPr lang="uk-UA" sz="1600" kern="1200" dirty="0"/>
        </a:p>
      </dsp:txBody>
      <dsp:txXfrm>
        <a:off x="7416402" y="139847"/>
        <a:ext cx="2932193" cy="894318"/>
      </dsp:txXfrm>
    </dsp:sp>
    <dsp:sp modelId="{B3F0AC3E-9530-4982-92D7-203DBD1A3EDD}">
      <dsp:nvSpPr>
        <dsp:cNvPr id="0" name=""/>
        <dsp:cNvSpPr/>
      </dsp:nvSpPr>
      <dsp:spPr>
        <a:xfrm>
          <a:off x="7416402" y="1400690"/>
          <a:ext cx="2932193" cy="894318"/>
        </a:xfrm>
        <a:prstGeom prst="rect">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effectLst/>
              <a:latin typeface="Times New Roman" panose="02020603050405020304" pitchFamily="18" charset="0"/>
              <a:ea typeface="Calibri" panose="020F0502020204030204" pitchFamily="34" charset="0"/>
              <a:cs typeface="Times New Roman" panose="02020603050405020304" pitchFamily="18" charset="0"/>
            </a:rPr>
            <a:t>ТОВ «Айсберг </a:t>
          </a:r>
          <a:r>
            <a:rPr lang="uk-UA" sz="1600" kern="1200" dirty="0" err="1">
              <a:effectLst/>
              <a:latin typeface="Times New Roman" panose="02020603050405020304" pitchFamily="18" charset="0"/>
              <a:ea typeface="Calibri" panose="020F0502020204030204" pitchFamily="34" charset="0"/>
              <a:cs typeface="Times New Roman" panose="02020603050405020304" pitchFamily="18" charset="0"/>
            </a:rPr>
            <a:t>Фіш</a:t>
          </a:r>
          <a:r>
            <a:rPr lang="uk-UA" sz="16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600" kern="1200" dirty="0"/>
        </a:p>
      </dsp:txBody>
      <dsp:txXfrm>
        <a:off x="7416402" y="1400690"/>
        <a:ext cx="2932193" cy="894318"/>
      </dsp:txXfrm>
    </dsp:sp>
    <dsp:sp modelId="{71B3689C-CC0A-4E76-A7F1-56438511EA76}">
      <dsp:nvSpPr>
        <dsp:cNvPr id="0" name=""/>
        <dsp:cNvSpPr/>
      </dsp:nvSpPr>
      <dsp:spPr>
        <a:xfrm>
          <a:off x="7416402" y="2661533"/>
          <a:ext cx="2932193" cy="894318"/>
        </a:xfrm>
        <a:prstGeom prst="rect">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effectLst/>
              <a:latin typeface="Times New Roman" panose="02020603050405020304" pitchFamily="18" charset="0"/>
              <a:ea typeface="Calibri" panose="020F0502020204030204" pitchFamily="34" charset="0"/>
              <a:cs typeface="Times New Roman" panose="02020603050405020304" pitchFamily="18" charset="0"/>
            </a:rPr>
            <a:t>ТОВ «ВТП «ТРИТОН»</a:t>
          </a:r>
          <a:endParaRPr lang="uk-UA" sz="1600" kern="1200" dirty="0"/>
        </a:p>
      </dsp:txBody>
      <dsp:txXfrm>
        <a:off x="7416402" y="2661533"/>
        <a:ext cx="2932193" cy="894318"/>
      </dsp:txXfrm>
    </dsp:sp>
    <dsp:sp modelId="{4FA8BA8B-B3DE-4FA4-B949-838AAF210650}">
      <dsp:nvSpPr>
        <dsp:cNvPr id="0" name=""/>
        <dsp:cNvSpPr/>
      </dsp:nvSpPr>
      <dsp:spPr>
        <a:xfrm>
          <a:off x="3514327" y="457811"/>
          <a:ext cx="3306252" cy="1225565"/>
        </a:xfrm>
        <a:prstGeom prst="rect">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kern="1200" dirty="0">
              <a:latin typeface="Times New Roman" panose="02020603050405020304" pitchFamily="18" charset="0"/>
              <a:cs typeface="Times New Roman" panose="02020603050405020304" pitchFamily="18" charset="0"/>
            </a:rPr>
            <a:t>3 підприємства здійснюють експорт </a:t>
          </a:r>
          <a:r>
            <a:rPr lang="uk-UA" sz="1600" kern="1200" dirty="0" err="1">
              <a:latin typeface="Times New Roman" panose="02020603050405020304" pitchFamily="18" charset="0"/>
              <a:cs typeface="Times New Roman" panose="02020603050405020304" pitchFamily="18" charset="0"/>
            </a:rPr>
            <a:t>рибопродукції</a:t>
          </a:r>
          <a:r>
            <a:rPr lang="uk-UA" sz="1600" kern="1200" dirty="0">
              <a:latin typeface="Times New Roman" panose="02020603050405020304" pitchFamily="18" charset="0"/>
              <a:cs typeface="Times New Roman" panose="02020603050405020304" pitchFamily="18" charset="0"/>
            </a:rPr>
            <a:t> до країн Європейського Союзу, США, Канада, Молдова, Грузія, Азербайджан</a:t>
          </a:r>
        </a:p>
      </dsp:txBody>
      <dsp:txXfrm>
        <a:off x="3514327" y="457811"/>
        <a:ext cx="3306252" cy="122556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xmlns="" id="{9687A64E-F868-922C-1002-398A12698A1D}"/>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xmlns="" id="{57D80D1C-DB06-300D-1F4E-EB0725F86BB4}"/>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B1721CC-7B3F-450D-9553-462298577F8E}" type="datetimeFigureOut">
              <a:rPr lang="uk-UA" smtClean="0"/>
              <a:t>03.12.2025</a:t>
            </a:fld>
            <a:endParaRPr lang="uk-UA"/>
          </a:p>
        </p:txBody>
      </p:sp>
      <p:sp>
        <p:nvSpPr>
          <p:cNvPr id="4" name="Місце для нижнього колонтитула 3">
            <a:extLst>
              <a:ext uri="{FF2B5EF4-FFF2-40B4-BE49-F238E27FC236}">
                <a16:creationId xmlns:a16="http://schemas.microsoft.com/office/drawing/2014/main" xmlns="" id="{898690F5-0C2D-EEB5-7281-C8A88447D54F}"/>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xmlns="" id="{F00F147E-556F-CFD4-C141-DDAE301D709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AC044846-4B3A-4462-B29A-15E8FE497CC0}" type="slidenum">
              <a:rPr lang="uk-UA" smtClean="0"/>
              <a:t>‹#›</a:t>
            </a:fld>
            <a:endParaRPr lang="uk-UA"/>
          </a:p>
        </p:txBody>
      </p:sp>
    </p:spTree>
    <p:extLst>
      <p:ext uri="{BB962C8B-B14F-4D97-AF65-F5344CB8AC3E}">
        <p14:creationId xmlns:p14="http://schemas.microsoft.com/office/powerpoint/2010/main" val="364016001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4:49:06.7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1,'2788'0,"-2744"4,-28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4:49:14.912"/>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1,'2861'0,"-2840"0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4:49:47.285"/>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81,'13'-2,"-1"0,1 0,-1-1,0-1,1 0,-2-1,19-10,26-8,-28 16,0 2,0 1,1 1,-1 1,1 2,37 4,11-1,726-3,-762 2,50 9,-50-6,54 2,-40-7,21-1,143 16,-133-6,1-4,104-7,-51-1,336 3,-455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4:49:52.547"/>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1 52,'0'2,"1"-1,-1 0,1 0,-1 0,1 0,-1 0,1 0,0 0,0 0,-1-1,1 1,0 0,0 0,0-1,0 1,0 0,0-1,0 1,0-1,0 1,0-1,0 0,0 1,1-1,-1 0,0 0,2 0,37 5,-35-5,51 4,0 2,0 3,96 27,-114-27,0-2,1-2,0-2,0-1,73-6,-11 1,-52 4,-21 0,-1 0,1-2,0-1,-1-1,1-2,-1-1,35-11,-44 11,0 1,0 1,33-4,11-3,111-37,-133 37,1 2,1 2,66-3,130 11,-100 1,650-2,-767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4:49:56.713"/>
    </inkml:context>
    <inkml:brush xml:id="br0">
      <inkml:brushProperty name="width" value="0.3" units="cm"/>
      <inkml:brushProperty name="height" value="0.6" units="cm"/>
      <inkml:brushProperty name="tip" value="rectangle"/>
      <inkml:brushProperty name="rasterOp" value="maskPen"/>
      <inkml:brushProperty name="ignorePressure" value="1"/>
    </inkml:brush>
  </inkml:definitions>
  <inkml:trace contextRef="#ctx0" brushRef="#br0">2341 249,'-66'-1,"23"-1,-1 2,0 2,0 2,1 1,-69 19,61-7,0-3,-2-2,0-2,0-2,0-3,-1-2,-71-6,90-2,-68-19,44 8,44 11,0-1,0 0,1-2,0 1,1-2,-1 0,2 0,-1-1,1-1,-19-21,24 25,-1 0,0 1,0 0,0 0,-1 1,1 0,-1 1,-1-1,-9-2,-15-3,-44-8,24 7,-4-3,-1 3,0 3,-113-2,136 9,1-2,-1-2,-37-10,37 6,0 3,-70-5,7 13,78-2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4:50:14.84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53 1,'2502'0,"-2480"1,1 2,-1 0,0 2,32 10,40 8,-72-19,0 0,0 1,0 1,0 1,34 16,-51-20,-1 1,0 0,0-1,0 1,-1 1,1-1,-1 1,0-1,0 1,0 0,-1 0,0 0,0 0,0 0,-1 1,1-1,-1 1,0 5,2 15,-2 0,-2 41,0-34,1-29,0 0,0 0,-1 0,1 0,-1 0,0 0,0 0,0-1,-1 1,1-1,-1 1,0-1,0 1,0-1,-1 0,1 0,-5 4,2-2,-1-1,0 0,-1 0,1-1,-1 1,0-2,0 1,-10 2,-14 3,0-1,-1-2,-56 2,-101-10,62 0,43 3,-45 1,1-6,-130-21,151 9,-83-17,120 23,0 3,0 4,-125 6,61 1,98-3,2-1,-1 1,1 3,-56 9,-9 9,44-11,-59 20,89-23,0-2,0 0,-44 1,41-4,1 1,-53 12,51-6,12-5,0 1,0 1,1 0,-30 16,42-18,-1-1,0 1,1 0,-1 0,1 1,0-1,1 1,-1 0,1 0,0 0,0 0,0 0,1 1,0-1,0 1,0 0,1 0,-1 9,0-4,0 1,2 0,-1-1,2 1,-1-1,2 1,-1-1,2 0,6 22,-6-27,0 1,1 0,0-1,0 1,0-1,1 0,0-1,0 1,0-1,1 0,-1 0,1-1,1 0,-1 0,0 0,9 3,43 14,0-3,2-2,-1-3,95 9,-86-13,125 6,3 0,-84-4,-91-11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14T04:50:22.484"/>
    </inkml:context>
    <inkml:brush xml:id="br0">
      <inkml:brushProperty name="width" value="0.3" units="cm"/>
      <inkml:brushProperty name="height" value="0.6" units="cm"/>
      <inkml:brushProperty name="color" value="#E6E6E6"/>
      <inkml:brushProperty name="tip" value="rectangle"/>
      <inkml:brushProperty name="rasterOp" value="maskPen"/>
      <inkml:brushProperty name="ignorePressure" value="1"/>
    </inkml:brush>
  </inkml:definitions>
  <inkml:trace contextRef="#ctx0" brushRef="#br0">10 30,'0'0,"0"0,0 0,-1 0,1 0,0 0,0 1,-1-1,1 0,0 0,0 0,-1 0,1 0,0 0,0 0,-1 0,1 0,0 0,0 0,-1 0,1 0,0-1,0 1,-1 0,1 0,0 0,0 0,-1 0,1 0,0-1,0 1,0 0,-1 0,1 0,0 0,0-1,0 1,0 0,0 0,-1-1,1 1,0 0,0 0,0-1,0 1,0 0,0 0,0-1,0 1,0 0,0 0,0-1,0 1,0 0,0 0,0-1,0 1,0 0,0 0,0-1,1 1,-1 0,0 0,0-1,0 1,16-11,2 8,0 0,0 1,0 1,0 1,0 0,0 2,32 6,123 39,-126-31,0-1,1-3,0-2,1-2,88 3,382-12,-494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AC4E8AF-36BA-48E6-B0F1-A1B7E70882A6}" type="datetimeFigureOut">
              <a:rPr lang="uk-UA" smtClean="0"/>
              <a:t>03.12.2025</a:t>
            </a:fld>
            <a:endParaRPr lang="uk-UA"/>
          </a:p>
        </p:txBody>
      </p:sp>
      <p:sp>
        <p:nvSpPr>
          <p:cNvPr id="4" name="Місце для зображення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A5DDA232-7C44-4B77-AE8E-4A61F955ABEE}" type="slidenum">
              <a:rPr lang="uk-UA" smtClean="0"/>
              <a:t>‹#›</a:t>
            </a:fld>
            <a:endParaRPr lang="uk-UA"/>
          </a:p>
        </p:txBody>
      </p:sp>
    </p:spTree>
    <p:extLst>
      <p:ext uri="{BB962C8B-B14F-4D97-AF65-F5344CB8AC3E}">
        <p14:creationId xmlns:p14="http://schemas.microsoft.com/office/powerpoint/2010/main" val="18295062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D281D719-A5C3-844F-2FBF-DAC251CAEA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uk-UA"/>
          </a:p>
        </p:txBody>
      </p:sp>
      <p:sp>
        <p:nvSpPr>
          <p:cNvPr id="31747" name="Rectangle 3">
            <a:extLst>
              <a:ext uri="{FF2B5EF4-FFF2-40B4-BE49-F238E27FC236}">
                <a16:creationId xmlns:a16="http://schemas.microsoft.com/office/drawing/2014/main" xmlns="" id="{29F5B0E2-ACB3-3CDA-D5A2-2BA8D28DA33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uk-UA"/>
          </a:p>
        </p:txBody>
      </p:sp>
      <p:sp>
        <p:nvSpPr>
          <p:cNvPr id="2" name="Місце для номера слайда 1">
            <a:extLst>
              <a:ext uri="{FF2B5EF4-FFF2-40B4-BE49-F238E27FC236}">
                <a16:creationId xmlns:a16="http://schemas.microsoft.com/office/drawing/2014/main" xmlns="" id="{C683CE1C-6DF1-ED47-DF82-14F7749F2DB6}"/>
              </a:ext>
            </a:extLst>
          </p:cNvPr>
          <p:cNvSpPr>
            <a:spLocks noGrp="1"/>
          </p:cNvSpPr>
          <p:nvPr>
            <p:ph type="sldNum" sz="quarter" idx="5"/>
          </p:nvPr>
        </p:nvSpPr>
        <p:spPr/>
        <p:txBody>
          <a:bodyPr/>
          <a:lstStyle/>
          <a:p>
            <a:fld id="{A5DDA232-7C44-4B77-AE8E-4A61F955ABEE}" type="slidenum">
              <a:rPr lang="uk-UA" smtClean="0"/>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4B91E9B5-787A-4003-98C3-81361D39870C}" type="datetimeFigureOut">
              <a:rPr lang="uk-UA" smtClean="0"/>
              <a:t>03.12.2025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2689362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B91E9B5-787A-4003-98C3-81361D39870C}" type="datetimeFigureOut">
              <a:rPr lang="uk-UA" smtClean="0"/>
              <a:t>03.12.2025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758874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B91E9B5-787A-4003-98C3-81361D39870C}" type="datetimeFigureOut">
              <a:rPr lang="uk-UA" smtClean="0"/>
              <a:t>03.12.2025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1865112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B91E9B5-787A-4003-98C3-81361D39870C}" type="datetimeFigureOut">
              <a:rPr lang="uk-UA" smtClean="0"/>
              <a:t>03.12.2025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F3F3C7-C42D-41C2-B31F-12C4A8052849}"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71373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B91E9B5-787A-4003-98C3-81361D39870C}" type="datetimeFigureOut">
              <a:rPr lang="uk-UA" smtClean="0"/>
              <a:t>03.12.2025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2076984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B91E9B5-787A-4003-98C3-81361D39870C}" type="datetimeFigureOut">
              <a:rPr lang="uk-UA" smtClean="0"/>
              <a:t>03.12.2025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3833659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4B91E9B5-787A-4003-98C3-81361D39870C}" type="datetimeFigureOut">
              <a:rPr lang="uk-UA" smtClean="0"/>
              <a:t>03.12.2025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2039232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B91E9B5-787A-4003-98C3-81361D39870C}" type="datetimeFigureOut">
              <a:rPr lang="uk-UA" smtClean="0"/>
              <a:t>03.12.2025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4130548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B91E9B5-787A-4003-98C3-81361D39870C}" type="datetimeFigureOut">
              <a:rPr lang="uk-UA" smtClean="0"/>
              <a:t>03.12.2025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42791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Пустой слайд">
    <p:spTree>
      <p:nvGrpSpPr>
        <p:cNvPr id="1" name=""/>
        <p:cNvGrpSpPr/>
        <p:nvPr/>
      </p:nvGrpSpPr>
      <p:grpSpPr>
        <a:xfrm>
          <a:off x="0" y="0"/>
          <a:ext cx="0" cy="0"/>
          <a:chOff x="0" y="0"/>
          <a:chExt cx="0" cy="0"/>
        </a:xfrm>
      </p:grpSpPr>
      <p:pic>
        <p:nvPicPr>
          <p:cNvPr id="2" name="Рисунок 19">
            <a:extLst>
              <a:ext uri="{FF2B5EF4-FFF2-40B4-BE49-F238E27FC236}">
                <a16:creationId xmlns:a16="http://schemas.microsoft.com/office/drawing/2014/main" xmlns="" id="{B5B97347-4D72-5F13-129F-5C26139C29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68" y="103189"/>
            <a:ext cx="84243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xmlns="" id="{FFB76C73-012A-3254-1AEC-68763A4B58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17" y="6351"/>
            <a:ext cx="12192001"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Заголовок 1"/>
          <p:cNvSpPr>
            <a:spLocks noGrp="1"/>
          </p:cNvSpPr>
          <p:nvPr>
            <p:ph type="title" idx="4294967295"/>
          </p:nvPr>
        </p:nvSpPr>
        <p:spPr>
          <a:xfrm>
            <a:off x="761963" y="71414"/>
            <a:ext cx="6206456" cy="901976"/>
          </a:xfrm>
        </p:spPr>
        <p:txBody>
          <a:bodyPr>
            <a:noAutofit/>
          </a:bodyPr>
          <a:lstStyle>
            <a:lvl1pPr algn="l">
              <a:defRPr b="1"/>
            </a:lvl1pPr>
          </a:lstStyle>
          <a:p>
            <a:r>
              <a:rPr lang="uk-UA" dirty="0"/>
              <a:t>НОРМАТИВНО-ПРАВОВАЯ БАЗА ДЛЯ ОБЕСПЕЧЕНИЯ ГЕНДЕРНОГО РАВЕНСТВА</a:t>
            </a:r>
          </a:p>
        </p:txBody>
      </p:sp>
    </p:spTree>
    <p:extLst>
      <p:ext uri="{BB962C8B-B14F-4D97-AF65-F5344CB8AC3E}">
        <p14:creationId xmlns:p14="http://schemas.microsoft.com/office/powerpoint/2010/main" val="384768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4B91E9B5-787A-4003-98C3-81361D39870C}" type="datetimeFigureOut">
              <a:rPr lang="uk-UA" smtClean="0"/>
              <a:t>03.12.2025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3924530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4B91E9B5-787A-4003-98C3-81361D39870C}" type="datetimeFigureOut">
              <a:rPr lang="uk-UA" smtClean="0"/>
              <a:t>03.12.2025</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217965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4B91E9B5-787A-4003-98C3-81361D39870C}" type="datetimeFigureOut">
              <a:rPr lang="uk-UA" smtClean="0"/>
              <a:t>03.12.2025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424971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913795" y="2912232"/>
            <a:ext cx="5107208"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172200" y="2912232"/>
            <a:ext cx="5095357" cy="287896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4B91E9B5-787A-4003-98C3-81361D39870C}" type="datetimeFigureOut">
              <a:rPr lang="uk-UA" smtClean="0"/>
              <a:t>03.12.2025</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1501589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4B91E9B5-787A-4003-98C3-81361D39870C}" type="datetimeFigureOut">
              <a:rPr lang="uk-UA" smtClean="0"/>
              <a:t>03.12.2025</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516507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91E9B5-787A-4003-98C3-81361D39870C}" type="datetimeFigureOut">
              <a:rPr lang="uk-UA" smtClean="0"/>
              <a:t>03.12.2025</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75134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B91E9B5-787A-4003-98C3-81361D39870C}" type="datetimeFigureOut">
              <a:rPr lang="uk-UA" smtClean="0"/>
              <a:t>03.12.2025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2530132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B91E9B5-787A-4003-98C3-81361D39870C}" type="datetimeFigureOut">
              <a:rPr lang="uk-UA" smtClean="0"/>
              <a:t>03.12.2025</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1F3F3C7-C42D-41C2-B31F-12C4A8052849}" type="slidenum">
              <a:rPr lang="uk-UA" smtClean="0"/>
              <a:t>‹#›</a:t>
            </a:fld>
            <a:endParaRPr lang="uk-UA"/>
          </a:p>
        </p:txBody>
      </p:sp>
    </p:spTree>
    <p:extLst>
      <p:ext uri="{BB962C8B-B14F-4D97-AF65-F5344CB8AC3E}">
        <p14:creationId xmlns:p14="http://schemas.microsoft.com/office/powerpoint/2010/main" val="2675984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B91E9B5-787A-4003-98C3-81361D39870C}" type="datetimeFigureOut">
              <a:rPr lang="uk-UA" smtClean="0"/>
              <a:t>03.12.2025</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1F3F3C7-C42D-41C2-B31F-12C4A8052849}" type="slidenum">
              <a:rPr lang="uk-UA" smtClean="0"/>
              <a:t>‹#›</a:t>
            </a:fld>
            <a:endParaRPr lang="uk-UA"/>
          </a:p>
        </p:txBody>
      </p:sp>
    </p:spTree>
    <p:extLst>
      <p:ext uri="{BB962C8B-B14F-4D97-AF65-F5344CB8AC3E}">
        <p14:creationId xmlns:p14="http://schemas.microsoft.com/office/powerpoint/2010/main" val="26419892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6.xml"/><Relationship Id="rId7" Type="http://schemas.openxmlformats.org/officeDocument/2006/relationships/customXml" Target="../ink/ink3.xml"/><Relationship Id="rId12" Type="http://schemas.openxmlformats.org/officeDocument/2006/relationships/image" Target="../media/image28.png"/><Relationship Id="rId2" Type="http://schemas.openxmlformats.org/officeDocument/2006/relationships/customXml" Target="../ink/ink1.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4.xml"/><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zakon.rada.gov.ua/laws/show/2042-1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6E838B9-7FC3-B7DF-2796-0FA0B6CF3657}"/>
              </a:ext>
            </a:extLst>
          </p:cNvPr>
          <p:cNvSpPr>
            <a:spLocks noGrp="1"/>
          </p:cNvSpPr>
          <p:nvPr>
            <p:ph type="title"/>
          </p:nvPr>
        </p:nvSpPr>
        <p:spPr>
          <a:xfrm>
            <a:off x="426129" y="390617"/>
            <a:ext cx="11185864" cy="5983549"/>
          </a:xfrm>
        </p:spPr>
        <p:txBody>
          <a:bodyPr>
            <a:normAutofit/>
          </a:bodyPr>
          <a:lstStyle/>
          <a:p>
            <a:r>
              <a:rPr lang="uk-UA" sz="4800" dirty="0"/>
              <a:t>ВАС ВІТАЄ</a:t>
            </a:r>
            <a:br>
              <a:rPr lang="uk-UA" sz="4800" dirty="0"/>
            </a:br>
            <a:r>
              <a:rPr lang="uk-UA" sz="4800" dirty="0"/>
              <a:t>Головне управління </a:t>
            </a:r>
            <a:r>
              <a:rPr lang="uk-UA" sz="4800" dirty="0" err="1"/>
              <a:t>Держпродспоживслужби</a:t>
            </a:r>
            <a:r>
              <a:rPr lang="uk-UA" sz="4800" dirty="0"/>
              <a:t> </a:t>
            </a:r>
            <a:br>
              <a:rPr lang="uk-UA" sz="4800" dirty="0"/>
            </a:br>
            <a:r>
              <a:rPr lang="uk-UA" sz="4800" dirty="0"/>
              <a:t>в Дніпропетровській області</a:t>
            </a:r>
          </a:p>
        </p:txBody>
      </p:sp>
    </p:spTree>
    <p:extLst>
      <p:ext uri="{BB962C8B-B14F-4D97-AF65-F5344CB8AC3E}">
        <p14:creationId xmlns:p14="http://schemas.microsoft.com/office/powerpoint/2010/main" val="3485033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E8FE7BA-3DA1-A6F0-AD0B-85F922FCC5ED}"/>
              </a:ext>
            </a:extLst>
          </p:cNvPr>
          <p:cNvSpPr>
            <a:spLocks noGrp="1"/>
          </p:cNvSpPr>
          <p:nvPr>
            <p:ph type="title"/>
          </p:nvPr>
        </p:nvSpPr>
        <p:spPr>
          <a:xfrm>
            <a:off x="239698" y="135384"/>
            <a:ext cx="11780668" cy="6587231"/>
          </a:xfrm>
        </p:spPr>
        <p:txBody>
          <a:bodyPr>
            <a:noAutofit/>
          </a:bodyPr>
          <a:lstStyle/>
          <a:p>
            <a:pPr marL="228600" marR="0" lvl="0" indent="-228600" defTabSz="914400" rtl="0" eaLnBrk="1" fontAlgn="auto" latinLnBrk="0" hangingPunct="1">
              <a:lnSpc>
                <a:spcPct val="120000"/>
              </a:lnSpc>
              <a:spcBef>
                <a:spcPts val="1000"/>
              </a:spcBef>
              <a:spcAft>
                <a:spcPts val="0"/>
              </a:spcAft>
              <a:tabLst/>
              <a:defRPr/>
            </a:pPr>
            <a:r>
              <a:rPr kumimoji="0" lang="uk-UA"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Постановою Кабінету Міністрів України від 06.12.2022 № 1363                    </a:t>
            </a:r>
            <a:br>
              <a:rPr kumimoji="0" lang="uk-UA"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uk-UA"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«Про внесення змін до Постанови Кабінету Міністрів України від 13.03.2022 № 303», </a:t>
            </a:r>
            <a:br>
              <a:rPr kumimoji="0" lang="uk-UA"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br>
            <a:r>
              <a:rPr kumimoji="0" lang="uk-UA" sz="2800" b="1" i="0" u="none" strike="noStrike" kern="1200" cap="none" spc="0" normalizeH="0" baseline="0" noProof="0" dirty="0">
                <a:ln>
                  <a:noFill/>
                </a:ln>
                <a:solidFill>
                  <a:prstClr val="white"/>
                </a:solidFill>
                <a:effectLst/>
                <a:uLnTx/>
                <a:uFillTx/>
                <a:latin typeface="Times New Roman" panose="02020603050405020304" pitchFamily="18" charset="0"/>
                <a:ea typeface="+mj-ea"/>
                <a:cs typeface="Times New Roman" panose="02020603050405020304" pitchFamily="18" charset="0"/>
              </a:rPr>
              <a:t>протягом періоду воєнного стану дозволено здійснення позапланових заходів державного контролю  </a:t>
            </a:r>
            <a:r>
              <a:rPr kumimoji="0" lang="uk-UA" sz="2800"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за наявності загрози, що має негативний вплив на права, законні інтереси, життя та здоров’я людини, захист навколишнього природного середовища та забезпечення безпеки держави, а також для виконання міжнародних зобов’язань України на підставі рішень центральних органів виконавчої влади, що забезпечують формування державної політики у відповідних сферах</a:t>
            </a:r>
            <a:r>
              <a:rPr kumimoji="0" lang="uk-UA" sz="2800" i="0" u="none" strike="noStrike" kern="1200" cap="none" spc="0" normalizeH="0" baseline="0" noProof="0" dirty="0">
                <a:ln>
                  <a:noFill/>
                </a:ln>
                <a:effectLst/>
                <a:uLnTx/>
                <a:uFillTx/>
                <a:ea typeface="+mn-ea"/>
                <a:cs typeface="+mn-cs"/>
              </a:rPr>
              <a:t>.</a:t>
            </a:r>
            <a:r>
              <a:rPr kumimoji="0" lang="uk-UA"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mn-cs"/>
              </a:rPr>
              <a:t/>
            </a:r>
            <a:br>
              <a:rPr kumimoji="0" lang="uk-UA" sz="28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ea typeface="+mn-ea"/>
                <a:cs typeface="+mn-cs"/>
              </a:rPr>
            </a:br>
            <a:endParaRPr lang="uk-UA" sz="2800" dirty="0"/>
          </a:p>
        </p:txBody>
      </p:sp>
      <p:sp>
        <p:nvSpPr>
          <p:cNvPr id="5" name="Місце для вмісту 4">
            <a:extLst>
              <a:ext uri="{FF2B5EF4-FFF2-40B4-BE49-F238E27FC236}">
                <a16:creationId xmlns:a16="http://schemas.microsoft.com/office/drawing/2014/main" xmlns="" id="{62D392FC-0DB9-D937-28A1-B20D5B53CE47}"/>
              </a:ext>
            </a:extLst>
          </p:cNvPr>
          <p:cNvSpPr>
            <a:spLocks noGrp="1"/>
          </p:cNvSpPr>
          <p:nvPr>
            <p:ph idx="1"/>
          </p:nvPr>
        </p:nvSpPr>
        <p:spPr>
          <a:xfrm>
            <a:off x="12490881" y="5956916"/>
            <a:ext cx="63938" cy="65103"/>
          </a:xfrm>
        </p:spPr>
        <p:txBody>
          <a:bodyPr>
            <a:normAutofit fontScale="25000" lnSpcReduction="20000"/>
          </a:bodyPr>
          <a:lstStyle/>
          <a:p>
            <a:endParaRPr lang="uk-UA" dirty="0"/>
          </a:p>
        </p:txBody>
      </p:sp>
    </p:spTree>
    <p:extLst>
      <p:ext uri="{BB962C8B-B14F-4D97-AF65-F5344CB8AC3E}">
        <p14:creationId xmlns:p14="http://schemas.microsoft.com/office/powerpoint/2010/main" val="1697124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114F31-B557-B08B-C1BA-2EDA0F2FBDB0}"/>
              </a:ext>
            </a:extLst>
          </p:cNvPr>
          <p:cNvSpPr>
            <a:spLocks noGrp="1"/>
          </p:cNvSpPr>
          <p:nvPr>
            <p:ph type="title"/>
          </p:nvPr>
        </p:nvSpPr>
        <p:spPr>
          <a:xfrm>
            <a:off x="913795" y="-97252"/>
            <a:ext cx="10245436" cy="1608560"/>
          </a:xfrm>
        </p:spPr>
        <p:txBody>
          <a:bodyPr>
            <a:normAutofit/>
          </a:bodyPr>
          <a:lstStyle/>
          <a:p>
            <a:r>
              <a:rPr lang="uk-UA" sz="2200" dirty="0" err="1">
                <a:effectLst/>
                <a:latin typeface="Times New Roman" panose="02020603050405020304" pitchFamily="18" charset="0"/>
                <a:ea typeface="Calibri" panose="020F0502020204030204" pitchFamily="34" charset="0"/>
              </a:rPr>
              <a:t>наказОм</a:t>
            </a:r>
            <a:r>
              <a:rPr lang="uk-UA" sz="2200" dirty="0">
                <a:effectLst/>
                <a:latin typeface="Times New Roman" panose="02020603050405020304" pitchFamily="18" charset="0"/>
                <a:ea typeface="Calibri" panose="020F0502020204030204" pitchFamily="34" charset="0"/>
              </a:rPr>
              <a:t> Мінагрополітики від 03.01.2023 № 5</a:t>
            </a:r>
            <a:br>
              <a:rPr lang="uk-UA" sz="2200" dirty="0">
                <a:effectLst/>
                <a:latin typeface="Times New Roman" panose="02020603050405020304" pitchFamily="18" charset="0"/>
                <a:ea typeface="Calibri" panose="020F0502020204030204" pitchFamily="34" charset="0"/>
              </a:rPr>
            </a:br>
            <a:r>
              <a:rPr lang="uk-UA" sz="2200" dirty="0">
                <a:effectLst/>
                <a:latin typeface="Times New Roman" panose="02020603050405020304" pitchFamily="18" charset="0"/>
                <a:ea typeface="Calibri" panose="020F0502020204030204" pitchFamily="34" charset="0"/>
              </a:rPr>
              <a:t> визначено перелік підстав позапланових заходів державного нагляду (контролю) на період воєнного стану</a:t>
            </a:r>
            <a:endParaRPr lang="uk-UA" sz="2200" dirty="0"/>
          </a:p>
        </p:txBody>
      </p:sp>
      <mc:AlternateContent xmlns:mc="http://schemas.openxmlformats.org/markup-compatibility/2006" xmlns:p14="http://schemas.microsoft.com/office/powerpoint/2010/main">
        <mc:Choice Requires="p14">
          <p:contentPart p14:bwMode="auto" r:id="rId2">
            <p14:nvContentPartPr>
              <p14:cNvPr id="6" name="Рукописні дані 5">
                <a:extLst>
                  <a:ext uri="{FF2B5EF4-FFF2-40B4-BE49-F238E27FC236}">
                    <a16:creationId xmlns:a16="http://schemas.microsoft.com/office/drawing/2014/main" xmlns="" id="{B45A7C34-C5E2-F2BF-20DD-4A046F3D869A}"/>
                  </a:ext>
                </a:extLst>
              </p14:cNvPr>
              <p14:cNvContentPartPr/>
              <p14:nvPr/>
            </p14:nvContentPartPr>
            <p14:xfrm>
              <a:off x="9250343" y="6027522"/>
              <a:ext cx="1025640" cy="3960"/>
            </p14:xfrm>
          </p:contentPart>
        </mc:Choice>
        <mc:Fallback xmlns="">
          <p:pic>
            <p:nvPicPr>
              <p:cNvPr id="6" name="Рукописні дані 5">
                <a:extLst>
                  <a:ext uri="{FF2B5EF4-FFF2-40B4-BE49-F238E27FC236}">
                    <a16:creationId xmlns:a16="http://schemas.microsoft.com/office/drawing/2014/main" id="{B45A7C34-C5E2-F2BF-20DD-4A046F3D869A}"/>
                  </a:ext>
                </a:extLst>
              </p:cNvPr>
              <p:cNvPicPr/>
              <p:nvPr/>
            </p:nvPicPr>
            <p:blipFill>
              <a:blip r:embed="rId4"/>
              <a:stretch>
                <a:fillRect/>
              </a:stretch>
            </p:blipFill>
            <p:spPr>
              <a:xfrm>
                <a:off x="9196343" y="5919882"/>
                <a:ext cx="1133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Рукописні дані 6">
                <a:extLst>
                  <a:ext uri="{FF2B5EF4-FFF2-40B4-BE49-F238E27FC236}">
                    <a16:creationId xmlns:a16="http://schemas.microsoft.com/office/drawing/2014/main" xmlns="" id="{3A87FDBF-2BE7-45E3-823A-011DD48E9DA2}"/>
                  </a:ext>
                </a:extLst>
              </p14:cNvPr>
              <p14:cNvContentPartPr/>
              <p14:nvPr/>
            </p14:nvContentPartPr>
            <p14:xfrm>
              <a:off x="9232343" y="6036162"/>
              <a:ext cx="1037880" cy="360"/>
            </p14:xfrm>
          </p:contentPart>
        </mc:Choice>
        <mc:Fallback xmlns="">
          <p:pic>
            <p:nvPicPr>
              <p:cNvPr id="7" name="Рукописні дані 6">
                <a:extLst>
                  <a:ext uri="{FF2B5EF4-FFF2-40B4-BE49-F238E27FC236}">
                    <a16:creationId xmlns:a16="http://schemas.microsoft.com/office/drawing/2014/main" id="{3A87FDBF-2BE7-45E3-823A-011DD48E9DA2}"/>
                  </a:ext>
                </a:extLst>
              </p:cNvPr>
              <p:cNvPicPr/>
              <p:nvPr/>
            </p:nvPicPr>
            <p:blipFill>
              <a:blip r:embed="rId6"/>
              <a:stretch>
                <a:fillRect/>
              </a:stretch>
            </p:blipFill>
            <p:spPr>
              <a:xfrm>
                <a:off x="9178703" y="5928522"/>
                <a:ext cx="1145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Рукописні дані 12">
                <a:extLst>
                  <a:ext uri="{FF2B5EF4-FFF2-40B4-BE49-F238E27FC236}">
                    <a16:creationId xmlns:a16="http://schemas.microsoft.com/office/drawing/2014/main" xmlns="" id="{D59B6FAB-3150-4B9F-5263-B5117CB8F460}"/>
                  </a:ext>
                </a:extLst>
              </p14:cNvPr>
              <p14:cNvContentPartPr/>
              <p14:nvPr/>
            </p14:nvContentPartPr>
            <p14:xfrm>
              <a:off x="9223343" y="6211842"/>
              <a:ext cx="1046880" cy="29160"/>
            </p14:xfrm>
          </p:contentPart>
        </mc:Choice>
        <mc:Fallback xmlns="">
          <p:pic>
            <p:nvPicPr>
              <p:cNvPr id="13" name="Рукописні дані 12">
                <a:extLst>
                  <a:ext uri="{FF2B5EF4-FFF2-40B4-BE49-F238E27FC236}">
                    <a16:creationId xmlns:a16="http://schemas.microsoft.com/office/drawing/2014/main" id="{D59B6FAB-3150-4B9F-5263-B5117CB8F460}"/>
                  </a:ext>
                </a:extLst>
              </p:cNvPr>
              <p:cNvPicPr/>
              <p:nvPr/>
            </p:nvPicPr>
            <p:blipFill>
              <a:blip r:embed="rId8"/>
              <a:stretch>
                <a:fillRect/>
              </a:stretch>
            </p:blipFill>
            <p:spPr>
              <a:xfrm>
                <a:off x="9169703" y="6103842"/>
                <a:ext cx="11545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Рукописні дані 13">
                <a:extLst>
                  <a:ext uri="{FF2B5EF4-FFF2-40B4-BE49-F238E27FC236}">
                    <a16:creationId xmlns:a16="http://schemas.microsoft.com/office/drawing/2014/main" xmlns="" id="{643A082D-E82E-B103-5C31-B860819BA96F}"/>
                  </a:ext>
                </a:extLst>
              </p14:cNvPr>
              <p14:cNvContentPartPr/>
              <p14:nvPr/>
            </p14:nvContentPartPr>
            <p14:xfrm>
              <a:off x="9232343" y="6390762"/>
              <a:ext cx="1028880" cy="56880"/>
            </p14:xfrm>
          </p:contentPart>
        </mc:Choice>
        <mc:Fallback xmlns="">
          <p:pic>
            <p:nvPicPr>
              <p:cNvPr id="14" name="Рукописні дані 13">
                <a:extLst>
                  <a:ext uri="{FF2B5EF4-FFF2-40B4-BE49-F238E27FC236}">
                    <a16:creationId xmlns:a16="http://schemas.microsoft.com/office/drawing/2014/main" id="{643A082D-E82E-B103-5C31-B860819BA96F}"/>
                  </a:ext>
                </a:extLst>
              </p:cNvPr>
              <p:cNvPicPr/>
              <p:nvPr/>
            </p:nvPicPr>
            <p:blipFill>
              <a:blip r:embed="rId10"/>
              <a:stretch>
                <a:fillRect/>
              </a:stretch>
            </p:blipFill>
            <p:spPr>
              <a:xfrm>
                <a:off x="9178703" y="6282762"/>
                <a:ext cx="113652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Рукописні дані 14">
                <a:extLst>
                  <a:ext uri="{FF2B5EF4-FFF2-40B4-BE49-F238E27FC236}">
                    <a16:creationId xmlns:a16="http://schemas.microsoft.com/office/drawing/2014/main" xmlns="" id="{390711D4-A0AF-1C62-61E9-96BBED9BB4C4}"/>
                  </a:ext>
                </a:extLst>
              </p14:cNvPr>
              <p14:cNvContentPartPr/>
              <p14:nvPr/>
            </p14:nvContentPartPr>
            <p14:xfrm>
              <a:off x="9419543" y="6346482"/>
              <a:ext cx="843120" cy="126000"/>
            </p14:xfrm>
          </p:contentPart>
        </mc:Choice>
        <mc:Fallback xmlns="">
          <p:pic>
            <p:nvPicPr>
              <p:cNvPr id="15" name="Рукописні дані 14">
                <a:extLst>
                  <a:ext uri="{FF2B5EF4-FFF2-40B4-BE49-F238E27FC236}">
                    <a16:creationId xmlns:a16="http://schemas.microsoft.com/office/drawing/2014/main" id="{390711D4-A0AF-1C62-61E9-96BBED9BB4C4}"/>
                  </a:ext>
                </a:extLst>
              </p:cNvPr>
              <p:cNvPicPr/>
              <p:nvPr/>
            </p:nvPicPr>
            <p:blipFill>
              <a:blip r:embed="rId12"/>
              <a:stretch>
                <a:fillRect/>
              </a:stretch>
            </p:blipFill>
            <p:spPr>
              <a:xfrm>
                <a:off x="9365903" y="6238482"/>
                <a:ext cx="9507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Рукописні дані 15">
                <a:extLst>
                  <a:ext uri="{FF2B5EF4-FFF2-40B4-BE49-F238E27FC236}">
                    <a16:creationId xmlns:a16="http://schemas.microsoft.com/office/drawing/2014/main" xmlns="" id="{C87C7D94-940F-AE16-F00B-A3C7E895EF33}"/>
                  </a:ext>
                </a:extLst>
              </p14:cNvPr>
              <p14:cNvContentPartPr/>
              <p14:nvPr/>
            </p14:nvContentPartPr>
            <p14:xfrm>
              <a:off x="9204623" y="6027522"/>
              <a:ext cx="1085760" cy="364680"/>
            </p14:xfrm>
          </p:contentPart>
        </mc:Choice>
        <mc:Fallback xmlns="">
          <p:pic>
            <p:nvPicPr>
              <p:cNvPr id="16" name="Рукописні дані 15">
                <a:extLst>
                  <a:ext uri="{FF2B5EF4-FFF2-40B4-BE49-F238E27FC236}">
                    <a16:creationId xmlns:a16="http://schemas.microsoft.com/office/drawing/2014/main" id="{C87C7D94-940F-AE16-F00B-A3C7E895EF33}"/>
                  </a:ext>
                </a:extLst>
              </p:cNvPr>
              <p:cNvPicPr/>
              <p:nvPr/>
            </p:nvPicPr>
            <p:blipFill>
              <a:blip r:embed="rId14"/>
              <a:stretch>
                <a:fillRect/>
              </a:stretch>
            </p:blipFill>
            <p:spPr>
              <a:xfrm>
                <a:off x="9150623" y="5919882"/>
                <a:ext cx="1193400" cy="580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Рукописні дані 16">
                <a:extLst>
                  <a:ext uri="{FF2B5EF4-FFF2-40B4-BE49-F238E27FC236}">
                    <a16:creationId xmlns:a16="http://schemas.microsoft.com/office/drawing/2014/main" xmlns="" id="{D917753B-F2E6-9E63-A96D-D98A037E1C5D}"/>
                  </a:ext>
                </a:extLst>
              </p14:cNvPr>
              <p14:cNvContentPartPr/>
              <p14:nvPr/>
            </p14:nvContentPartPr>
            <p14:xfrm>
              <a:off x="9237743" y="6017082"/>
              <a:ext cx="463320" cy="46800"/>
            </p14:xfrm>
          </p:contentPart>
        </mc:Choice>
        <mc:Fallback xmlns="">
          <p:pic>
            <p:nvPicPr>
              <p:cNvPr id="17" name="Рукописні дані 16">
                <a:extLst>
                  <a:ext uri="{FF2B5EF4-FFF2-40B4-BE49-F238E27FC236}">
                    <a16:creationId xmlns:a16="http://schemas.microsoft.com/office/drawing/2014/main" id="{D917753B-F2E6-9E63-A96D-D98A037E1C5D}"/>
                  </a:ext>
                </a:extLst>
              </p:cNvPr>
              <p:cNvPicPr/>
              <p:nvPr/>
            </p:nvPicPr>
            <p:blipFill>
              <a:blip r:embed="rId16"/>
              <a:stretch>
                <a:fillRect/>
              </a:stretch>
            </p:blipFill>
            <p:spPr>
              <a:xfrm>
                <a:off x="9184103" y="5909442"/>
                <a:ext cx="570960" cy="262440"/>
              </a:xfrm>
              <a:prstGeom prst="rect">
                <a:avLst/>
              </a:prstGeom>
            </p:spPr>
          </p:pic>
        </mc:Fallback>
      </mc:AlternateContent>
      <p:sp>
        <p:nvSpPr>
          <p:cNvPr id="4" name="Місце для вмісту 3">
            <a:extLst>
              <a:ext uri="{FF2B5EF4-FFF2-40B4-BE49-F238E27FC236}">
                <a16:creationId xmlns:a16="http://schemas.microsoft.com/office/drawing/2014/main" xmlns="" id="{DDB909B9-0ACD-1D1A-37FB-613BC125785A}"/>
              </a:ext>
            </a:extLst>
          </p:cNvPr>
          <p:cNvSpPr>
            <a:spLocks noGrp="1"/>
          </p:cNvSpPr>
          <p:nvPr>
            <p:ph idx="1"/>
          </p:nvPr>
        </p:nvSpPr>
        <p:spPr>
          <a:xfrm>
            <a:off x="284084" y="1207363"/>
            <a:ext cx="11709647" cy="5468645"/>
          </a:xfrm>
        </p:spPr>
        <p:txBody>
          <a:bodyPr>
            <a:normAutofit fontScale="25000" lnSpcReduction="20000"/>
          </a:bodyPr>
          <a:lstStyle/>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Подання суб’єктом господарювання письмової заяви до відповідного органу державного нагляду (контролю) про здійснення заходу державного нагляду (контролю) за його бажанням.</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Звернення фізичної особи про порушення, що спричинило шкоду її (їхнім) правам, законним інтересам, життю чи здоров’ю, навколишньому природному середовищу чи безпеці держави, з додаванням документів чи їхніх копій,  що підтверджують такі порушення (за наявності).</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 Доручення Прем’єр - міністра України про перевірку суб’єктів господарювання у відповідній сфері у зв’язку з виявленими системними порушеннями та/або настанням події, що має значний негативний вплив на права, законні інтереси, життя та здоров’я людини, захист навколишнього природного середовища та забезпечення безпеки держави.</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4. Перевірка виконання суб’єктом господарювання приписів, розпоряджень або інших розпорядчих документів щодо усунення порушень вимог законодавства, виданих за результатами проведення попереднього заходу органом державного нагляду (контролю).</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5. У разі виявлення невідповідності або появи обґрунтованої підозри щодо невідповідності, на підставі повідомлень, що надійшли від:</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1) країн, об’єднань країн або міжнародних організацій, зокрема повідомлення, що надійшли через систему швидкого оповіщення (система RASFF);</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2) закладів охорони здоров’я, суб’єктів господарювання, які провадять господарську діяльність з медичної практики та органів виконавчої влади про події та ситуацію, що становить загрозу життю і здоров’ю, санітарному та епідемічному благополуччю населення;</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3) акредитованих лабораторій, у тому числі </a:t>
            </a:r>
            <a:r>
              <a:rPr lang="uk-UA" sz="5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референс</a:t>
            </a: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-лабораторій, які уповноважені </a:t>
            </a:r>
            <a:r>
              <a:rPr lang="uk-UA" sz="56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Держпродспоживслужбою</a:t>
            </a: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на проведення з метою державного контролю лабораторних досліджень (випробувань) відібраних зразків харчових продуктів, кормів, сіна, соломи, побічних продуктів тваринного походження та будь-яких речовин, які пов’язані з виробництвом та/або обігом харчових продуктів та кормів, здоров’ям та благополуччям тварин;</a:t>
            </a:r>
          </a:p>
          <a:p>
            <a:pPr algn="just">
              <a:lnSpc>
                <a:spcPct val="107000"/>
              </a:lnSpc>
              <a:spcAft>
                <a:spcPts val="800"/>
              </a:spcAft>
              <a:buNone/>
            </a:pPr>
            <a:r>
              <a:rPr lang="uk-UA" sz="56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4) офіційного ветеринарного лікаря, уповноваженого ветеринара, працівника бійні, уповноваженого на виконання обов’язків помічника державного ветеринарного інспектора про виявлені ознаки порушення оператором ринку законодавства про харчові продукти, корми, здоров’я та благополуччя тварин.</a:t>
            </a:r>
          </a:p>
          <a:p>
            <a:endParaRPr lang="uk-UA" dirty="0"/>
          </a:p>
        </p:txBody>
      </p:sp>
    </p:spTree>
    <p:extLst>
      <p:ext uri="{BB962C8B-B14F-4D97-AF65-F5344CB8AC3E}">
        <p14:creationId xmlns:p14="http://schemas.microsoft.com/office/powerpoint/2010/main" val="3263700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1D5E0D4-74E0-195B-E4EF-56F3DBB8F715}"/>
              </a:ext>
            </a:extLst>
          </p:cNvPr>
          <p:cNvSpPr>
            <a:spLocks noGrp="1"/>
          </p:cNvSpPr>
          <p:nvPr>
            <p:ph type="title"/>
          </p:nvPr>
        </p:nvSpPr>
        <p:spPr>
          <a:xfrm>
            <a:off x="239697" y="88778"/>
            <a:ext cx="11319029" cy="1606857"/>
          </a:xfrm>
        </p:spPr>
        <p:txBody>
          <a:bodyPr>
            <a:normAutofit/>
          </a:bodyPr>
          <a:lstStyle/>
          <a:p>
            <a:r>
              <a:rPr kumimoji="0" lang="uk-UA" sz="3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Заходи державного контролю </a:t>
            </a:r>
            <a:br>
              <a:rPr kumimoji="0" lang="uk-UA" sz="3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br>
            <a:r>
              <a:rPr lang="uk-UA" sz="3600" dirty="0"/>
              <a:t>підприємствах з переробки риби </a:t>
            </a:r>
            <a:br>
              <a:rPr lang="uk-UA" sz="3600" dirty="0"/>
            </a:br>
            <a:r>
              <a:rPr lang="uk-UA" sz="3600" dirty="0"/>
              <a:t>у Дніпропетровській області </a:t>
            </a:r>
            <a:r>
              <a:rPr kumimoji="0" lang="uk-UA" sz="3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2022-2025</a:t>
            </a:r>
            <a:endParaRPr lang="uk-UA" dirty="0"/>
          </a:p>
        </p:txBody>
      </p:sp>
      <p:sp>
        <p:nvSpPr>
          <p:cNvPr id="3" name="Місце для тексту 2">
            <a:extLst>
              <a:ext uri="{FF2B5EF4-FFF2-40B4-BE49-F238E27FC236}">
                <a16:creationId xmlns:a16="http://schemas.microsoft.com/office/drawing/2014/main" xmlns="" id="{43D68BF7-3C60-B698-4415-42CC8B99584C}"/>
              </a:ext>
            </a:extLst>
          </p:cNvPr>
          <p:cNvSpPr>
            <a:spLocks noGrp="1"/>
          </p:cNvSpPr>
          <p:nvPr>
            <p:ph type="body" idx="1"/>
          </p:nvPr>
        </p:nvSpPr>
        <p:spPr>
          <a:xfrm>
            <a:off x="1" y="1491449"/>
            <a:ext cx="12192000" cy="5144609"/>
          </a:xfrm>
        </p:spPr>
        <p:txBody>
          <a:bodyPr>
            <a:noAutofit/>
          </a:bodyPr>
          <a:lstStyle/>
          <a:p>
            <a:r>
              <a:rPr lang="ru-RU" b="1" dirty="0">
                <a:solidFill>
                  <a:srgbClr val="FF0000"/>
                </a:solidFill>
              </a:rPr>
              <a:t>2023 </a:t>
            </a:r>
            <a:r>
              <a:rPr lang="ru-RU" b="1" dirty="0"/>
              <a:t>– 3 </a:t>
            </a:r>
            <a:r>
              <a:rPr lang="ru-RU" b="1" dirty="0" err="1"/>
              <a:t>інспектування</a:t>
            </a:r>
            <a:endParaRPr lang="ru-RU" b="1" dirty="0"/>
          </a:p>
          <a:p>
            <a:r>
              <a:rPr lang="ru-RU" b="1" dirty="0">
                <a:solidFill>
                  <a:srgbClr val="FF0000"/>
                </a:solidFill>
              </a:rPr>
              <a:t>2024</a:t>
            </a:r>
            <a:r>
              <a:rPr lang="ru-RU" b="1" dirty="0"/>
              <a:t> – 6 </a:t>
            </a:r>
            <a:r>
              <a:rPr lang="ru-RU" b="1" dirty="0" err="1"/>
              <a:t>інспектувань</a:t>
            </a:r>
            <a:r>
              <a:rPr lang="ru-RU" b="1" dirty="0"/>
              <a:t> (</a:t>
            </a:r>
            <a:r>
              <a:rPr lang="ru-RU" b="1" dirty="0" err="1"/>
              <a:t>винесено</a:t>
            </a:r>
            <a:r>
              <a:rPr lang="ru-RU" b="1" dirty="0"/>
              <a:t> 3 </a:t>
            </a:r>
            <a:r>
              <a:rPr lang="ru-RU" b="1" dirty="0" err="1"/>
              <a:t>приписа</a:t>
            </a:r>
            <a:r>
              <a:rPr lang="ru-RU" b="1" dirty="0"/>
              <a:t>)</a:t>
            </a:r>
          </a:p>
          <a:p>
            <a:r>
              <a:rPr lang="ru-RU" b="1" dirty="0">
                <a:solidFill>
                  <a:srgbClr val="FF0000"/>
                </a:solidFill>
              </a:rPr>
              <a:t>2025</a:t>
            </a:r>
            <a:r>
              <a:rPr lang="ru-RU" b="1" dirty="0"/>
              <a:t> –  10 </a:t>
            </a:r>
            <a:r>
              <a:rPr lang="ru-RU" b="1" dirty="0" err="1"/>
              <a:t>інспектування</a:t>
            </a:r>
            <a:r>
              <a:rPr lang="ru-RU" b="1" dirty="0"/>
              <a:t> (</a:t>
            </a:r>
            <a:r>
              <a:rPr lang="ru-RU" b="1" dirty="0" err="1"/>
              <a:t>винесено</a:t>
            </a:r>
            <a:r>
              <a:rPr lang="ru-RU" b="1" dirty="0"/>
              <a:t> 4 </a:t>
            </a:r>
            <a:r>
              <a:rPr lang="ru-RU" b="1" dirty="0" err="1"/>
              <a:t>приписа</a:t>
            </a:r>
            <a:r>
              <a:rPr lang="ru-RU" b="1" dirty="0"/>
              <a:t>)</a:t>
            </a:r>
          </a:p>
          <a:p>
            <a:r>
              <a:rPr lang="ru-RU" sz="2000" b="1" dirty="0" err="1">
                <a:solidFill>
                  <a:srgbClr val="FFFF00"/>
                </a:solidFill>
              </a:rPr>
              <a:t>Підставами</a:t>
            </a:r>
            <a:r>
              <a:rPr lang="ru-RU" sz="2000" b="1" dirty="0">
                <a:solidFill>
                  <a:srgbClr val="FFFF00"/>
                </a:solidFill>
              </a:rPr>
              <a:t> для </a:t>
            </a:r>
            <a:r>
              <a:rPr lang="ru-RU" sz="2000" b="1" dirty="0" err="1">
                <a:solidFill>
                  <a:srgbClr val="FFFF00"/>
                </a:solidFill>
              </a:rPr>
              <a:t>здійснення</a:t>
            </a:r>
            <a:r>
              <a:rPr lang="ru-RU" sz="2000" b="1" dirty="0">
                <a:solidFill>
                  <a:srgbClr val="FFFF00"/>
                </a:solidFill>
              </a:rPr>
              <a:t> </a:t>
            </a:r>
            <a:r>
              <a:rPr lang="ru-RU" sz="2000" b="1" dirty="0" err="1">
                <a:solidFill>
                  <a:srgbClr val="FFFF00"/>
                </a:solidFill>
              </a:rPr>
              <a:t>позапланових</a:t>
            </a:r>
            <a:r>
              <a:rPr lang="ru-RU" sz="2000" b="1" dirty="0">
                <a:solidFill>
                  <a:srgbClr val="FFFF00"/>
                </a:solidFill>
              </a:rPr>
              <a:t> </a:t>
            </a:r>
            <a:r>
              <a:rPr lang="ru-RU" sz="2000" b="1" dirty="0" err="1">
                <a:solidFill>
                  <a:srgbClr val="FFFF00"/>
                </a:solidFill>
              </a:rPr>
              <a:t>заходів</a:t>
            </a:r>
            <a:r>
              <a:rPr lang="ru-RU" sz="2000" b="1" dirty="0">
                <a:solidFill>
                  <a:srgbClr val="FFFF00"/>
                </a:solidFill>
              </a:rPr>
              <a:t> державного контролю були:</a:t>
            </a:r>
          </a:p>
          <a:p>
            <a:r>
              <a:rPr lang="ru-RU" sz="1400" dirty="0"/>
              <a:t>1. </a:t>
            </a:r>
            <a:r>
              <a:rPr lang="ru-RU" sz="1400" dirty="0" err="1"/>
              <a:t>Подання</a:t>
            </a:r>
            <a:r>
              <a:rPr lang="ru-RU" sz="1400" dirty="0"/>
              <a:t> </a:t>
            </a:r>
            <a:r>
              <a:rPr lang="ru-RU" sz="1400" dirty="0" err="1"/>
              <a:t>суб’єктом</a:t>
            </a:r>
            <a:r>
              <a:rPr lang="ru-RU" sz="1400" dirty="0"/>
              <a:t> </a:t>
            </a:r>
            <a:r>
              <a:rPr lang="ru-RU" sz="1400" dirty="0" err="1"/>
              <a:t>господарювання</a:t>
            </a:r>
            <a:r>
              <a:rPr lang="ru-RU" sz="1400" dirty="0"/>
              <a:t> </a:t>
            </a:r>
            <a:r>
              <a:rPr lang="ru-RU" sz="1400" dirty="0" err="1"/>
              <a:t>письмової</a:t>
            </a:r>
            <a:r>
              <a:rPr lang="ru-RU" sz="1400" dirty="0"/>
              <a:t> заяви до </a:t>
            </a:r>
            <a:r>
              <a:rPr lang="ru-RU" sz="1400" dirty="0" err="1"/>
              <a:t>відповідного</a:t>
            </a:r>
            <a:r>
              <a:rPr lang="ru-RU" sz="1400" dirty="0"/>
              <a:t> органу державного </a:t>
            </a:r>
            <a:r>
              <a:rPr lang="ru-RU" sz="1400" dirty="0" err="1"/>
              <a:t>нагляду</a:t>
            </a:r>
            <a:r>
              <a:rPr lang="ru-RU" sz="1400" dirty="0"/>
              <a:t> (контролю) про </a:t>
            </a:r>
            <a:r>
              <a:rPr lang="ru-RU" sz="1400" dirty="0" err="1"/>
              <a:t>здійснення</a:t>
            </a:r>
            <a:r>
              <a:rPr lang="ru-RU" sz="1400" dirty="0"/>
              <a:t> заходу державного </a:t>
            </a:r>
            <a:r>
              <a:rPr lang="ru-RU" sz="1400" dirty="0" err="1"/>
              <a:t>нагляду</a:t>
            </a:r>
            <a:r>
              <a:rPr lang="ru-RU" sz="1400" dirty="0"/>
              <a:t> (контролю) за </a:t>
            </a:r>
            <a:r>
              <a:rPr lang="ru-RU" sz="1400" dirty="0" err="1"/>
              <a:t>його</a:t>
            </a:r>
            <a:r>
              <a:rPr lang="ru-RU" sz="1400" dirty="0"/>
              <a:t> </a:t>
            </a:r>
            <a:r>
              <a:rPr lang="ru-RU" sz="1400" dirty="0" err="1"/>
              <a:t>бажанням</a:t>
            </a:r>
            <a:r>
              <a:rPr lang="ru-RU" sz="1400" dirty="0"/>
              <a:t>.</a:t>
            </a:r>
          </a:p>
          <a:p>
            <a:r>
              <a:rPr lang="ru-RU" sz="1400" dirty="0"/>
              <a:t>2. </a:t>
            </a:r>
            <a:r>
              <a:rPr lang="ru-RU" sz="1400" dirty="0" err="1"/>
              <a:t>Звернення</a:t>
            </a:r>
            <a:r>
              <a:rPr lang="ru-RU" sz="1400" dirty="0"/>
              <a:t> </a:t>
            </a:r>
            <a:r>
              <a:rPr lang="ru-RU" sz="1400" dirty="0" err="1"/>
              <a:t>фізичної</a:t>
            </a:r>
            <a:r>
              <a:rPr lang="ru-RU" sz="1400" dirty="0"/>
              <a:t> особи (</a:t>
            </a:r>
            <a:r>
              <a:rPr lang="ru-RU" sz="1400" dirty="0" err="1"/>
              <a:t>фізичних</a:t>
            </a:r>
            <a:r>
              <a:rPr lang="ru-RU" sz="1400" dirty="0"/>
              <a:t> </a:t>
            </a:r>
            <a:r>
              <a:rPr lang="ru-RU" sz="1400" dirty="0" err="1"/>
              <a:t>осіб</a:t>
            </a:r>
            <a:r>
              <a:rPr lang="ru-RU" sz="1400" dirty="0"/>
              <a:t>) про </a:t>
            </a:r>
            <a:r>
              <a:rPr lang="ru-RU" sz="1400" dirty="0" err="1"/>
              <a:t>порушення</a:t>
            </a:r>
            <a:r>
              <a:rPr lang="ru-RU" sz="1400" dirty="0"/>
              <a:t>, </a:t>
            </a:r>
            <a:r>
              <a:rPr lang="ru-RU" sz="1400" dirty="0" err="1"/>
              <a:t>що</a:t>
            </a:r>
            <a:r>
              <a:rPr lang="ru-RU" sz="1400" dirty="0"/>
              <a:t> </a:t>
            </a:r>
            <a:r>
              <a:rPr lang="ru-RU" sz="1400" dirty="0" err="1"/>
              <a:t>спричинило</a:t>
            </a:r>
            <a:r>
              <a:rPr lang="ru-RU" sz="1400" dirty="0"/>
              <a:t> шкоду </a:t>
            </a:r>
            <a:r>
              <a:rPr lang="ru-RU" sz="1400" dirty="0" err="1"/>
              <a:t>її</a:t>
            </a:r>
            <a:r>
              <a:rPr lang="ru-RU" sz="1400" dirty="0"/>
              <a:t> (</a:t>
            </a:r>
            <a:r>
              <a:rPr lang="ru-RU" sz="1400" dirty="0" err="1"/>
              <a:t>їхнім</a:t>
            </a:r>
            <a:r>
              <a:rPr lang="ru-RU" sz="1400" dirty="0"/>
              <a:t>) правам, </a:t>
            </a:r>
            <a:r>
              <a:rPr lang="ru-RU" sz="1400" dirty="0" err="1"/>
              <a:t>законним</a:t>
            </a:r>
            <a:r>
              <a:rPr lang="ru-RU" sz="1400" dirty="0"/>
              <a:t> </a:t>
            </a:r>
            <a:r>
              <a:rPr lang="ru-RU" sz="1400" dirty="0" err="1"/>
              <a:t>інтересам</a:t>
            </a:r>
            <a:r>
              <a:rPr lang="ru-RU" sz="1400" dirty="0"/>
              <a:t>, </a:t>
            </a:r>
            <a:r>
              <a:rPr lang="ru-RU" sz="1400" dirty="0" err="1"/>
              <a:t>життю</a:t>
            </a:r>
            <a:r>
              <a:rPr lang="ru-RU" sz="1400" dirty="0"/>
              <a:t> </a:t>
            </a:r>
            <a:r>
              <a:rPr lang="ru-RU" sz="1400" dirty="0" err="1"/>
              <a:t>чи</a:t>
            </a:r>
            <a:r>
              <a:rPr lang="ru-RU" sz="1400" dirty="0"/>
              <a:t> </a:t>
            </a:r>
            <a:r>
              <a:rPr lang="ru-RU" sz="1400" dirty="0" err="1"/>
              <a:t>здоров’ю</a:t>
            </a:r>
            <a:r>
              <a:rPr lang="ru-RU" sz="1400" dirty="0"/>
              <a:t>, </a:t>
            </a:r>
            <a:r>
              <a:rPr lang="ru-RU" sz="1400" dirty="0" err="1"/>
              <a:t>навколишньому</a:t>
            </a:r>
            <a:r>
              <a:rPr lang="ru-RU" sz="1400" dirty="0"/>
              <a:t> природному </a:t>
            </a:r>
            <a:r>
              <a:rPr lang="ru-RU" sz="1400" dirty="0" err="1"/>
              <a:t>середовищу</a:t>
            </a:r>
            <a:r>
              <a:rPr lang="ru-RU" sz="1400" dirty="0"/>
              <a:t> </a:t>
            </a:r>
            <a:r>
              <a:rPr lang="ru-RU" sz="1400" dirty="0" err="1"/>
              <a:t>чи</a:t>
            </a:r>
            <a:r>
              <a:rPr lang="ru-RU" sz="1400" dirty="0"/>
              <a:t> </a:t>
            </a:r>
            <a:r>
              <a:rPr lang="ru-RU" sz="1400" dirty="0" err="1"/>
              <a:t>безпеці</a:t>
            </a:r>
            <a:r>
              <a:rPr lang="ru-RU" sz="1400" dirty="0"/>
              <a:t> </a:t>
            </a:r>
            <a:r>
              <a:rPr lang="ru-RU" sz="1400" dirty="0" err="1"/>
              <a:t>держави</a:t>
            </a:r>
            <a:r>
              <a:rPr lang="ru-RU" sz="1400" dirty="0"/>
              <a:t>, з </a:t>
            </a:r>
            <a:r>
              <a:rPr lang="ru-RU" sz="1400" dirty="0" err="1"/>
              <a:t>додаванням</a:t>
            </a:r>
            <a:r>
              <a:rPr lang="ru-RU" sz="1400" dirty="0"/>
              <a:t> </a:t>
            </a:r>
            <a:r>
              <a:rPr lang="ru-RU" sz="1400" dirty="0" err="1"/>
              <a:t>документів</a:t>
            </a:r>
            <a:r>
              <a:rPr lang="ru-RU" sz="1400" dirty="0"/>
              <a:t> </a:t>
            </a:r>
            <a:r>
              <a:rPr lang="ru-RU" sz="1400" dirty="0" err="1"/>
              <a:t>чи</a:t>
            </a:r>
            <a:r>
              <a:rPr lang="ru-RU" sz="1400" dirty="0"/>
              <a:t> </a:t>
            </a:r>
            <a:r>
              <a:rPr lang="ru-RU" sz="1400" dirty="0" err="1"/>
              <a:t>їх</a:t>
            </a:r>
            <a:r>
              <a:rPr lang="ru-RU" sz="1400" dirty="0"/>
              <a:t> </a:t>
            </a:r>
            <a:r>
              <a:rPr lang="ru-RU" sz="1400" dirty="0" err="1"/>
              <a:t>копій</a:t>
            </a:r>
            <a:r>
              <a:rPr lang="ru-RU" sz="1400" dirty="0"/>
              <a:t>, </a:t>
            </a:r>
            <a:r>
              <a:rPr lang="ru-RU" sz="1400" dirty="0" err="1"/>
              <a:t>що</a:t>
            </a:r>
            <a:r>
              <a:rPr lang="ru-RU" sz="1400" dirty="0"/>
              <a:t> </a:t>
            </a:r>
            <a:r>
              <a:rPr lang="ru-RU" sz="1400" dirty="0" err="1"/>
              <a:t>підтверджують</a:t>
            </a:r>
            <a:r>
              <a:rPr lang="ru-RU" sz="1400" dirty="0"/>
              <a:t> </a:t>
            </a:r>
            <a:r>
              <a:rPr lang="ru-RU" sz="1400" dirty="0" err="1"/>
              <a:t>такі</a:t>
            </a:r>
            <a:r>
              <a:rPr lang="ru-RU" sz="1400" dirty="0"/>
              <a:t> </a:t>
            </a:r>
            <a:r>
              <a:rPr lang="ru-RU" sz="1400" dirty="0" err="1"/>
              <a:t>порушення</a:t>
            </a:r>
            <a:r>
              <a:rPr lang="ru-RU" sz="1400" dirty="0"/>
              <a:t> (за </a:t>
            </a:r>
            <a:r>
              <a:rPr lang="ru-RU" sz="1400" dirty="0" err="1"/>
              <a:t>наявності</a:t>
            </a:r>
            <a:r>
              <a:rPr lang="ru-RU" sz="1400" dirty="0"/>
              <a:t>).</a:t>
            </a:r>
          </a:p>
          <a:p>
            <a:r>
              <a:rPr lang="ru-RU" sz="1400" dirty="0"/>
              <a:t>3. </a:t>
            </a:r>
            <a:r>
              <a:rPr lang="ru-RU" sz="1400" dirty="0" err="1"/>
              <a:t>Перевірка</a:t>
            </a:r>
            <a:r>
              <a:rPr lang="ru-RU" sz="1400" dirty="0"/>
              <a:t> </a:t>
            </a:r>
            <a:r>
              <a:rPr lang="ru-RU" sz="1400" dirty="0" err="1"/>
              <a:t>виконання</a:t>
            </a:r>
            <a:r>
              <a:rPr lang="ru-RU" sz="1400" dirty="0"/>
              <a:t> </a:t>
            </a:r>
            <a:r>
              <a:rPr lang="ru-RU" sz="1400" dirty="0" err="1"/>
              <a:t>суб’єктом</a:t>
            </a:r>
            <a:r>
              <a:rPr lang="ru-RU" sz="1400" dirty="0"/>
              <a:t> </a:t>
            </a:r>
            <a:r>
              <a:rPr lang="ru-RU" sz="1400" dirty="0" err="1"/>
              <a:t>господарювання</a:t>
            </a:r>
            <a:r>
              <a:rPr lang="ru-RU" sz="1400" dirty="0"/>
              <a:t> </a:t>
            </a:r>
            <a:r>
              <a:rPr lang="ru-RU" sz="1400" dirty="0" err="1"/>
              <a:t>приписів</a:t>
            </a:r>
            <a:r>
              <a:rPr lang="ru-RU" sz="1400" dirty="0"/>
              <a:t>, </a:t>
            </a:r>
            <a:r>
              <a:rPr lang="ru-RU" sz="1400" dirty="0" err="1"/>
              <a:t>розпоряджень</a:t>
            </a:r>
            <a:r>
              <a:rPr lang="ru-RU" sz="1400" dirty="0"/>
              <a:t> </a:t>
            </a:r>
            <a:r>
              <a:rPr lang="ru-RU" sz="1400" dirty="0" err="1"/>
              <a:t>або</a:t>
            </a:r>
            <a:r>
              <a:rPr lang="ru-RU" sz="1400" dirty="0"/>
              <a:t> </a:t>
            </a:r>
            <a:r>
              <a:rPr lang="ru-RU" sz="1400" dirty="0" err="1"/>
              <a:t>інших</a:t>
            </a:r>
            <a:r>
              <a:rPr lang="ru-RU" sz="1400" dirty="0"/>
              <a:t> </a:t>
            </a:r>
            <a:r>
              <a:rPr lang="ru-RU" sz="1400" dirty="0" err="1"/>
              <a:t>розпорядчих</a:t>
            </a:r>
            <a:r>
              <a:rPr lang="ru-RU" sz="1400" dirty="0"/>
              <a:t> </a:t>
            </a:r>
            <a:r>
              <a:rPr lang="ru-RU" sz="1400" dirty="0" err="1"/>
              <a:t>документів</a:t>
            </a:r>
            <a:r>
              <a:rPr lang="ru-RU" sz="1400" dirty="0"/>
              <a:t> </a:t>
            </a:r>
            <a:r>
              <a:rPr lang="ru-RU" sz="1400" dirty="0" err="1"/>
              <a:t>щодо</a:t>
            </a:r>
            <a:r>
              <a:rPr lang="ru-RU" sz="1400" dirty="0"/>
              <a:t> </a:t>
            </a:r>
            <a:r>
              <a:rPr lang="ru-RU" sz="1400" dirty="0" err="1"/>
              <a:t>усунення</a:t>
            </a:r>
            <a:r>
              <a:rPr lang="ru-RU" sz="1400" dirty="0"/>
              <a:t> </a:t>
            </a:r>
            <a:r>
              <a:rPr lang="ru-RU" sz="1400" dirty="0" err="1"/>
              <a:t>порушень</a:t>
            </a:r>
            <a:r>
              <a:rPr lang="ru-RU" sz="1400" dirty="0"/>
              <a:t> </a:t>
            </a:r>
            <a:r>
              <a:rPr lang="ru-RU" sz="1400" dirty="0" err="1"/>
              <a:t>вимог</a:t>
            </a:r>
            <a:r>
              <a:rPr lang="ru-RU" sz="1400" dirty="0"/>
              <a:t> </a:t>
            </a:r>
            <a:r>
              <a:rPr lang="ru-RU" sz="1400" dirty="0" err="1"/>
              <a:t>законодавства</a:t>
            </a:r>
            <a:r>
              <a:rPr lang="ru-RU" sz="1400" dirty="0"/>
              <a:t>, </a:t>
            </a:r>
            <a:r>
              <a:rPr lang="ru-RU" sz="1400" dirty="0" err="1"/>
              <a:t>виданих</a:t>
            </a:r>
            <a:r>
              <a:rPr lang="ru-RU" sz="1400" dirty="0"/>
              <a:t> за результатами </a:t>
            </a:r>
            <a:r>
              <a:rPr lang="ru-RU" sz="1400" dirty="0" err="1"/>
              <a:t>проведення</a:t>
            </a:r>
            <a:r>
              <a:rPr lang="ru-RU" sz="1400" dirty="0"/>
              <a:t> </a:t>
            </a:r>
            <a:r>
              <a:rPr lang="ru-RU" sz="1400" dirty="0" err="1"/>
              <a:t>попереднього</a:t>
            </a:r>
            <a:r>
              <a:rPr lang="ru-RU" sz="1400" dirty="0"/>
              <a:t> заходу органом державного </a:t>
            </a:r>
            <a:r>
              <a:rPr lang="ru-RU" sz="1400" dirty="0" err="1"/>
              <a:t>нагляду</a:t>
            </a:r>
            <a:r>
              <a:rPr lang="ru-RU" sz="1400" dirty="0"/>
              <a:t> (контролю).</a:t>
            </a:r>
          </a:p>
          <a:p>
            <a:r>
              <a:rPr lang="ru-RU" sz="1400" dirty="0"/>
              <a:t>4. У </a:t>
            </a:r>
            <a:r>
              <a:rPr lang="ru-RU" sz="1400" dirty="0" err="1"/>
              <a:t>разі</a:t>
            </a:r>
            <a:r>
              <a:rPr lang="ru-RU" sz="1400" dirty="0"/>
              <a:t> </a:t>
            </a:r>
            <a:r>
              <a:rPr lang="ru-RU" sz="1400" dirty="0" err="1"/>
              <a:t>виявлення</a:t>
            </a:r>
            <a:r>
              <a:rPr lang="ru-RU" sz="1400" dirty="0"/>
              <a:t> </a:t>
            </a:r>
            <a:r>
              <a:rPr lang="ru-RU" sz="1400" dirty="0" err="1"/>
              <a:t>невідповідності</a:t>
            </a:r>
            <a:r>
              <a:rPr lang="ru-RU" sz="1400" dirty="0"/>
              <a:t> </a:t>
            </a:r>
            <a:r>
              <a:rPr lang="ru-RU" sz="1400" dirty="0" err="1"/>
              <a:t>або</a:t>
            </a:r>
            <a:r>
              <a:rPr lang="ru-RU" sz="1400" dirty="0"/>
              <a:t> </a:t>
            </a:r>
            <a:r>
              <a:rPr lang="ru-RU" sz="1400" dirty="0" err="1"/>
              <a:t>появи</a:t>
            </a:r>
            <a:r>
              <a:rPr lang="ru-RU" sz="1400" dirty="0"/>
              <a:t> </a:t>
            </a:r>
            <a:r>
              <a:rPr lang="ru-RU" sz="1400" dirty="0" err="1"/>
              <a:t>обґрунтованої</a:t>
            </a:r>
            <a:r>
              <a:rPr lang="ru-RU" sz="1400" dirty="0"/>
              <a:t> </a:t>
            </a:r>
            <a:r>
              <a:rPr lang="ru-RU" sz="1400" dirty="0" err="1"/>
              <a:t>підозри</a:t>
            </a:r>
            <a:r>
              <a:rPr lang="ru-RU" sz="1400" dirty="0"/>
              <a:t> </a:t>
            </a:r>
            <a:r>
              <a:rPr lang="ru-RU" sz="1400" dirty="0" err="1"/>
              <a:t>щодо</a:t>
            </a:r>
            <a:r>
              <a:rPr lang="ru-RU" sz="1400" dirty="0"/>
              <a:t> </a:t>
            </a:r>
            <a:r>
              <a:rPr lang="ru-RU" sz="1400" dirty="0" err="1"/>
              <a:t>невідповідності</a:t>
            </a:r>
            <a:r>
              <a:rPr lang="ru-RU" sz="1400" dirty="0"/>
              <a:t>, на </a:t>
            </a:r>
            <a:r>
              <a:rPr lang="ru-RU" sz="1400" dirty="0" err="1"/>
              <a:t>підставі</a:t>
            </a:r>
            <a:r>
              <a:rPr lang="ru-RU" sz="1400" dirty="0"/>
              <a:t> </a:t>
            </a:r>
            <a:r>
              <a:rPr lang="ru-RU" sz="1400" dirty="0" err="1"/>
              <a:t>повідомлень</a:t>
            </a:r>
            <a:r>
              <a:rPr lang="ru-RU" sz="1400" dirty="0"/>
              <a:t>, </a:t>
            </a:r>
            <a:r>
              <a:rPr lang="ru-RU" sz="1400" dirty="0" err="1"/>
              <a:t>що</a:t>
            </a:r>
            <a:r>
              <a:rPr lang="ru-RU" sz="1400" dirty="0"/>
              <a:t> </a:t>
            </a:r>
            <a:r>
              <a:rPr lang="ru-RU" sz="1400" dirty="0" err="1"/>
              <a:t>надійшли</a:t>
            </a:r>
            <a:r>
              <a:rPr lang="ru-RU" sz="1400" dirty="0"/>
              <a:t> </a:t>
            </a:r>
            <a:r>
              <a:rPr lang="ru-RU" sz="1400" dirty="0" err="1"/>
              <a:t>від</a:t>
            </a:r>
            <a:r>
              <a:rPr lang="ru-RU" sz="1400" dirty="0"/>
              <a:t>: </a:t>
            </a:r>
            <a:r>
              <a:rPr lang="ru-RU" sz="1400" dirty="0" err="1"/>
              <a:t>офіційного</a:t>
            </a:r>
            <a:r>
              <a:rPr lang="ru-RU" sz="1400" dirty="0"/>
              <a:t> ветеринарного </a:t>
            </a:r>
            <a:r>
              <a:rPr lang="ru-RU" sz="1400" dirty="0" err="1"/>
              <a:t>лікаря</a:t>
            </a:r>
            <a:r>
              <a:rPr lang="ru-RU" sz="1400" dirty="0"/>
              <a:t>, про </a:t>
            </a:r>
            <a:r>
              <a:rPr lang="ru-RU" sz="1400" dirty="0" err="1"/>
              <a:t>виявлені</a:t>
            </a:r>
            <a:r>
              <a:rPr lang="ru-RU" sz="1400" dirty="0"/>
              <a:t> </a:t>
            </a:r>
            <a:r>
              <a:rPr lang="ru-RU" sz="1400" dirty="0" err="1"/>
              <a:t>ознаки</a:t>
            </a:r>
            <a:r>
              <a:rPr lang="ru-RU" sz="1400" dirty="0"/>
              <a:t> </a:t>
            </a:r>
            <a:r>
              <a:rPr lang="ru-RU" sz="1400" dirty="0" err="1"/>
              <a:t>порушення</a:t>
            </a:r>
            <a:r>
              <a:rPr lang="ru-RU" sz="1400" dirty="0"/>
              <a:t> оператором ринку </a:t>
            </a:r>
            <a:r>
              <a:rPr lang="ru-RU" sz="1400" dirty="0" err="1"/>
              <a:t>законодавства</a:t>
            </a:r>
            <a:r>
              <a:rPr lang="ru-RU" sz="1400" dirty="0"/>
              <a:t> про </a:t>
            </a:r>
            <a:r>
              <a:rPr lang="ru-RU" sz="1400" dirty="0" err="1"/>
              <a:t>харчові</a:t>
            </a:r>
            <a:r>
              <a:rPr lang="ru-RU" sz="1400" dirty="0"/>
              <a:t> </a:t>
            </a:r>
            <a:r>
              <a:rPr lang="ru-RU" sz="1400" dirty="0" err="1"/>
              <a:t>продукти</a:t>
            </a:r>
            <a:r>
              <a:rPr lang="ru-RU" sz="1400" dirty="0"/>
              <a:t>, корми, </a:t>
            </a:r>
            <a:r>
              <a:rPr lang="ru-RU" sz="1400" dirty="0" err="1"/>
              <a:t>здоров’я</a:t>
            </a:r>
            <a:r>
              <a:rPr lang="ru-RU" sz="1400" dirty="0"/>
              <a:t> та </a:t>
            </a:r>
            <a:r>
              <a:rPr lang="ru-RU" sz="1400" dirty="0" err="1"/>
              <a:t>благополуччя</a:t>
            </a:r>
            <a:r>
              <a:rPr lang="ru-RU" sz="1400" dirty="0"/>
              <a:t> тварин.</a:t>
            </a:r>
          </a:p>
          <a:p>
            <a:endParaRPr lang="uk-UA" sz="1400" dirty="0"/>
          </a:p>
        </p:txBody>
      </p:sp>
    </p:spTree>
    <p:extLst>
      <p:ext uri="{BB962C8B-B14F-4D97-AF65-F5344CB8AC3E}">
        <p14:creationId xmlns:p14="http://schemas.microsoft.com/office/powerpoint/2010/main" val="303428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1FDFBB6-8487-8D2C-4D6F-2420F6E3E063}"/>
              </a:ext>
            </a:extLst>
          </p:cNvPr>
          <p:cNvSpPr>
            <a:spLocks noGrp="1"/>
          </p:cNvSpPr>
          <p:nvPr>
            <p:ph type="title"/>
          </p:nvPr>
        </p:nvSpPr>
        <p:spPr>
          <a:xfrm>
            <a:off x="4376691" y="662866"/>
            <a:ext cx="4065973" cy="1326321"/>
          </a:xfrm>
        </p:spPr>
        <p:txBody>
          <a:bodyPr/>
          <a:lstStyle/>
          <a:p>
            <a:endParaRPr lang="uk-UA" dirty="0"/>
          </a:p>
        </p:txBody>
      </p:sp>
      <p:sp>
        <p:nvSpPr>
          <p:cNvPr id="3" name="Місце для вмісту 2">
            <a:extLst>
              <a:ext uri="{FF2B5EF4-FFF2-40B4-BE49-F238E27FC236}">
                <a16:creationId xmlns:a16="http://schemas.microsoft.com/office/drawing/2014/main" xmlns="" id="{D2855556-FC28-FDBB-F9BA-DC3EC02F1D50}"/>
              </a:ext>
            </a:extLst>
          </p:cNvPr>
          <p:cNvSpPr>
            <a:spLocks noGrp="1"/>
          </p:cNvSpPr>
          <p:nvPr>
            <p:ph idx="1"/>
          </p:nvPr>
        </p:nvSpPr>
        <p:spPr>
          <a:xfrm>
            <a:off x="913795" y="4868814"/>
            <a:ext cx="10353762" cy="1745049"/>
          </a:xfrm>
        </p:spPr>
        <p:txBody>
          <a:bodyPr>
            <a:normAutofit/>
          </a:bodyPr>
          <a:lstStyle/>
          <a:p>
            <a:pPr marL="0" indent="0" algn="ctr">
              <a:buNone/>
            </a:pPr>
            <a:r>
              <a:rPr lang="uk-UA" sz="8000" dirty="0"/>
              <a:t>ДЯКУЮ ЗА УВАГУ!</a:t>
            </a:r>
          </a:p>
        </p:txBody>
      </p:sp>
      <p:pic>
        <p:nvPicPr>
          <p:cNvPr id="7" name="Рисунок 6">
            <a:extLst>
              <a:ext uri="{FF2B5EF4-FFF2-40B4-BE49-F238E27FC236}">
                <a16:creationId xmlns:a16="http://schemas.microsoft.com/office/drawing/2014/main" xmlns="" id="{04D7B4EB-19EB-F41E-0679-83CD467DC0D8}"/>
              </a:ext>
            </a:extLst>
          </p:cNvPr>
          <p:cNvPicPr>
            <a:picLocks noChangeAspect="1"/>
          </p:cNvPicPr>
          <p:nvPr/>
        </p:nvPicPr>
        <p:blipFill>
          <a:blip r:embed="rId2"/>
          <a:stretch>
            <a:fillRect/>
          </a:stretch>
        </p:blipFill>
        <p:spPr>
          <a:xfrm>
            <a:off x="754603" y="124287"/>
            <a:ext cx="11152146" cy="4776187"/>
          </a:xfrm>
          <a:prstGeom prst="rect">
            <a:avLst/>
          </a:prstGeom>
        </p:spPr>
      </p:pic>
    </p:spTree>
    <p:extLst>
      <p:ext uri="{BB962C8B-B14F-4D97-AF65-F5344CB8AC3E}">
        <p14:creationId xmlns:p14="http://schemas.microsoft.com/office/powerpoint/2010/main" val="266680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EFBEF58-B5E5-DDC3-2961-17031F6042F5}"/>
              </a:ext>
            </a:extLst>
          </p:cNvPr>
          <p:cNvSpPr>
            <a:spLocks noGrp="1"/>
          </p:cNvSpPr>
          <p:nvPr>
            <p:ph type="title"/>
          </p:nvPr>
        </p:nvSpPr>
        <p:spPr>
          <a:xfrm>
            <a:off x="1029810" y="609600"/>
            <a:ext cx="10129422" cy="5578136"/>
          </a:xfrm>
        </p:spPr>
        <p:txBody>
          <a:bodyPr>
            <a:normAutofit/>
          </a:bodyPr>
          <a:lstStyle/>
          <a:p>
            <a:r>
              <a:rPr lang="uk-UA" sz="4800" dirty="0"/>
              <a:t>«ПРОВЕДЕННЯ заходів державного контролю на підприємствах з вилову та переробки риби </a:t>
            </a:r>
            <a:br>
              <a:rPr lang="uk-UA" sz="4800" dirty="0"/>
            </a:br>
            <a:r>
              <a:rPr lang="uk-UA" sz="4800" dirty="0"/>
              <a:t>у Дніпропетровській області»</a:t>
            </a:r>
          </a:p>
        </p:txBody>
      </p:sp>
    </p:spTree>
    <p:extLst>
      <p:ext uri="{BB962C8B-B14F-4D97-AF65-F5344CB8AC3E}">
        <p14:creationId xmlns:p14="http://schemas.microsoft.com/office/powerpoint/2010/main" val="123350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B6D8A1E1-7A49-0B9E-6DCC-B7402160A2A4}"/>
              </a:ext>
            </a:extLst>
          </p:cNvPr>
          <p:cNvSpPr>
            <a:spLocks noGrp="1"/>
          </p:cNvSpPr>
          <p:nvPr>
            <p:ph type="title"/>
          </p:nvPr>
        </p:nvSpPr>
        <p:spPr>
          <a:xfrm>
            <a:off x="648070" y="266330"/>
            <a:ext cx="5779363" cy="2705470"/>
          </a:xfrm>
        </p:spPr>
        <p:txBody>
          <a:bodyPr>
            <a:normAutofit fontScale="90000"/>
          </a:bodyPr>
          <a:lstStyle/>
          <a:p>
            <a:r>
              <a:rPr lang="ru-RU" dirty="0"/>
              <a:t>В </a:t>
            </a:r>
            <a:r>
              <a:rPr lang="ru-RU" dirty="0" err="1"/>
              <a:t>ДніпропетровськІЙ</a:t>
            </a:r>
            <a:r>
              <a:rPr lang="ru-RU" dirty="0"/>
              <a:t> </a:t>
            </a:r>
            <a:r>
              <a:rPr lang="ru-RU" dirty="0" err="1"/>
              <a:t>областІ</a:t>
            </a:r>
            <a:r>
              <a:rPr lang="ru-RU" dirty="0"/>
              <a:t> </a:t>
            </a:r>
            <a:r>
              <a:rPr lang="ru-RU" dirty="0" err="1"/>
              <a:t>зареєстровано</a:t>
            </a:r>
            <a:r>
              <a:rPr lang="ru-RU" dirty="0"/>
              <a:t> </a:t>
            </a:r>
            <a:br>
              <a:rPr lang="ru-RU" dirty="0"/>
            </a:br>
            <a:r>
              <a:rPr lang="ru-RU" dirty="0"/>
              <a:t>12 </a:t>
            </a:r>
            <a:r>
              <a:rPr lang="ru-RU" dirty="0" err="1"/>
              <a:t>рибогосподарських</a:t>
            </a:r>
            <a:r>
              <a:rPr lang="ru-RU" dirty="0"/>
              <a:t> </a:t>
            </a:r>
            <a:r>
              <a:rPr lang="ru-RU" dirty="0" err="1"/>
              <a:t>потужностей</a:t>
            </a:r>
            <a:r>
              <a:rPr lang="ru-RU" dirty="0"/>
              <a:t> з </a:t>
            </a:r>
            <a:r>
              <a:rPr lang="ru-RU" dirty="0" err="1"/>
              <a:t>вилову</a:t>
            </a:r>
            <a:r>
              <a:rPr lang="ru-RU" dirty="0"/>
              <a:t>, </a:t>
            </a:r>
            <a:r>
              <a:rPr lang="ru-RU" dirty="0" err="1"/>
              <a:t>розведення</a:t>
            </a:r>
            <a:r>
              <a:rPr lang="ru-RU" dirty="0"/>
              <a:t> та </a:t>
            </a:r>
            <a:r>
              <a:rPr lang="ru-RU" dirty="0" err="1"/>
              <a:t>вирощування</a:t>
            </a:r>
            <a:r>
              <a:rPr lang="ru-RU" dirty="0"/>
              <a:t> </a:t>
            </a:r>
            <a:r>
              <a:rPr lang="ru-RU" dirty="0" err="1"/>
              <a:t>риби</a:t>
            </a:r>
            <a:r>
              <a:rPr lang="ru-RU" dirty="0"/>
              <a:t>, З них: </a:t>
            </a:r>
            <a:endParaRPr lang="uk-UA" dirty="0"/>
          </a:p>
        </p:txBody>
      </p:sp>
      <p:pic>
        <p:nvPicPr>
          <p:cNvPr id="9" name="Місце для вмісту 8">
            <a:extLst>
              <a:ext uri="{FF2B5EF4-FFF2-40B4-BE49-F238E27FC236}">
                <a16:creationId xmlns:a16="http://schemas.microsoft.com/office/drawing/2014/main" xmlns="" id="{4CBEAB37-6B81-5903-1265-7C565BAE1DF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82444" y="609600"/>
            <a:ext cx="5181600" cy="5181600"/>
          </a:xfrm>
        </p:spPr>
      </p:pic>
      <p:sp>
        <p:nvSpPr>
          <p:cNvPr id="3" name="Місце для тексту 2">
            <a:extLst>
              <a:ext uri="{FF2B5EF4-FFF2-40B4-BE49-F238E27FC236}">
                <a16:creationId xmlns:a16="http://schemas.microsoft.com/office/drawing/2014/main" xmlns="" id="{D515C59D-68D2-0B03-A8C8-53024F9FBB8D}"/>
              </a:ext>
            </a:extLst>
          </p:cNvPr>
          <p:cNvSpPr>
            <a:spLocks noGrp="1"/>
          </p:cNvSpPr>
          <p:nvPr>
            <p:ph type="body" sz="half" idx="2"/>
          </p:nvPr>
        </p:nvSpPr>
        <p:spPr>
          <a:xfrm>
            <a:off x="257452" y="2971800"/>
            <a:ext cx="5983550" cy="3482266"/>
          </a:xfrm>
        </p:spPr>
        <p:txBody>
          <a:bodyPr>
            <a:normAutofit/>
          </a:bodyPr>
          <a:lstStyle/>
          <a:p>
            <a:pPr marL="285750" indent="-285750">
              <a:buFontTx/>
              <a:buChar char="-"/>
            </a:pPr>
            <a:r>
              <a:rPr lang="uk-UA" sz="1800" b="1" dirty="0">
                <a:solidFill>
                  <a:srgbClr val="FFFF00"/>
                </a:solidFill>
              </a:rPr>
              <a:t>6 господарств з вирощування риби розташовані у Нікопольському, Дніпровському та </a:t>
            </a:r>
            <a:r>
              <a:rPr lang="uk-UA" sz="1800" b="1" dirty="0" err="1">
                <a:solidFill>
                  <a:srgbClr val="FFFF00"/>
                </a:solidFill>
              </a:rPr>
              <a:t>Самарівському</a:t>
            </a:r>
            <a:r>
              <a:rPr lang="uk-UA" sz="1800" b="1" dirty="0">
                <a:solidFill>
                  <a:srgbClr val="FFFF00"/>
                </a:solidFill>
              </a:rPr>
              <a:t> районах.</a:t>
            </a:r>
          </a:p>
          <a:p>
            <a:pPr marL="285750" indent="-285750">
              <a:buFontTx/>
              <a:buChar char="-"/>
            </a:pPr>
            <a:r>
              <a:rPr lang="uk-UA" sz="1800" b="1" dirty="0">
                <a:solidFill>
                  <a:srgbClr val="FFFF00"/>
                </a:solidFill>
              </a:rPr>
              <a:t>4 господарства займається розведенням, вирощуванням та виловом риби у Кам</a:t>
            </a:r>
            <a:r>
              <a:rPr lang="en-US" sz="1800" b="1" dirty="0">
                <a:solidFill>
                  <a:srgbClr val="FFFF00"/>
                </a:solidFill>
              </a:rPr>
              <a:t>’</a:t>
            </a:r>
            <a:r>
              <a:rPr lang="uk-UA" sz="1800" b="1" dirty="0" err="1">
                <a:solidFill>
                  <a:srgbClr val="FFFF00"/>
                </a:solidFill>
              </a:rPr>
              <a:t>янському</a:t>
            </a:r>
            <a:r>
              <a:rPr lang="uk-UA" sz="1800" b="1" dirty="0">
                <a:solidFill>
                  <a:srgbClr val="FFFF00"/>
                </a:solidFill>
              </a:rPr>
              <a:t>, Павлоградському та </a:t>
            </a:r>
            <a:r>
              <a:rPr lang="uk-UA" sz="1800" b="1" dirty="0" err="1">
                <a:solidFill>
                  <a:srgbClr val="FFFF00"/>
                </a:solidFill>
              </a:rPr>
              <a:t>Самарівському</a:t>
            </a:r>
            <a:r>
              <a:rPr lang="uk-UA" sz="1800" b="1" dirty="0">
                <a:solidFill>
                  <a:srgbClr val="FFFF00"/>
                </a:solidFill>
              </a:rPr>
              <a:t> районах.</a:t>
            </a:r>
            <a:r>
              <a:rPr lang="en-US" sz="1800" b="1" dirty="0">
                <a:solidFill>
                  <a:srgbClr val="FFFF00"/>
                </a:solidFill>
              </a:rPr>
              <a:t> </a:t>
            </a:r>
            <a:endParaRPr lang="uk-UA" sz="1800" b="1" dirty="0">
              <a:solidFill>
                <a:srgbClr val="FFFF00"/>
              </a:solidFill>
            </a:endParaRPr>
          </a:p>
          <a:p>
            <a:r>
              <a:rPr lang="uk-UA" sz="1800" b="1" dirty="0">
                <a:solidFill>
                  <a:srgbClr val="FFFF00"/>
                </a:solidFill>
              </a:rPr>
              <a:t>- 2 господарства здійснює  вилов та переробку риби </a:t>
            </a:r>
            <a:r>
              <a:rPr kumimoji="0" lang="uk-UA" sz="18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ea typeface="+mn-ea"/>
                <a:cs typeface="+mn-cs"/>
              </a:rPr>
              <a:t>у Кам</a:t>
            </a:r>
            <a:r>
              <a:rPr kumimoji="0" lang="en-US" sz="18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latin typeface="Rockwell" panose="02060603020205020403"/>
                <a:ea typeface="+mn-ea"/>
                <a:cs typeface="+mn-cs"/>
              </a:rPr>
              <a:t>’</a:t>
            </a:r>
            <a:r>
              <a:rPr kumimoji="0" lang="uk-UA" sz="1800" b="1" i="0" u="none" strike="noStrike" kern="1200" cap="none" spc="0" normalizeH="0" baseline="0" noProof="0" dirty="0" err="1">
                <a:ln>
                  <a:noFill/>
                </a:ln>
                <a:solidFill>
                  <a:srgbClr val="FFFF00"/>
                </a:solidFill>
                <a:effectLst>
                  <a:outerShdw blurRad="50800" dist="38100" dir="2700000" algn="tl" rotWithShape="0">
                    <a:srgbClr val="000000">
                      <a:alpha val="48000"/>
                    </a:srgbClr>
                  </a:outerShdw>
                </a:effectLst>
                <a:uLnTx/>
                <a:uFillTx/>
                <a:ea typeface="+mn-ea"/>
                <a:cs typeface="+mn-cs"/>
              </a:rPr>
              <a:t>янському</a:t>
            </a:r>
            <a:r>
              <a:rPr kumimoji="0" lang="uk-UA" sz="1800" b="1" i="0" u="none" strike="noStrike" kern="1200" cap="none" spc="0" normalizeH="0" baseline="0" noProof="0" dirty="0">
                <a:ln>
                  <a:noFill/>
                </a:ln>
                <a:solidFill>
                  <a:srgbClr val="FFFF00"/>
                </a:solidFill>
                <a:effectLst>
                  <a:outerShdw blurRad="50800" dist="38100" dir="2700000" algn="tl" rotWithShape="0">
                    <a:srgbClr val="000000">
                      <a:alpha val="48000"/>
                    </a:srgbClr>
                  </a:outerShdw>
                </a:effectLst>
                <a:uLnTx/>
                <a:uFillTx/>
                <a:ea typeface="+mn-ea"/>
                <a:cs typeface="+mn-cs"/>
              </a:rPr>
              <a:t> районі </a:t>
            </a:r>
            <a:r>
              <a:rPr lang="uk-UA" sz="1800" b="1" dirty="0">
                <a:solidFill>
                  <a:srgbClr val="FFFF00"/>
                </a:solidFill>
              </a:rPr>
              <a:t>.</a:t>
            </a:r>
          </a:p>
          <a:p>
            <a:pPr marL="285750" indent="-285750">
              <a:buFontTx/>
              <a:buChar char="-"/>
            </a:pPr>
            <a:endParaRPr lang="uk-UA" b="1" dirty="0">
              <a:solidFill>
                <a:srgbClr val="FFFF00"/>
              </a:solidFill>
            </a:endParaRPr>
          </a:p>
          <a:p>
            <a:endParaRPr lang="uk-UA" dirty="0"/>
          </a:p>
        </p:txBody>
      </p:sp>
    </p:spTree>
    <p:extLst>
      <p:ext uri="{BB962C8B-B14F-4D97-AF65-F5344CB8AC3E}">
        <p14:creationId xmlns:p14="http://schemas.microsoft.com/office/powerpoint/2010/main" val="1434224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37AF6DA-9AE3-4F92-F2AB-92F319258020}"/>
              </a:ext>
            </a:extLst>
          </p:cNvPr>
          <p:cNvSpPr>
            <a:spLocks noGrp="1"/>
          </p:cNvSpPr>
          <p:nvPr>
            <p:ph type="title"/>
          </p:nvPr>
        </p:nvSpPr>
        <p:spPr>
          <a:xfrm>
            <a:off x="1411550" y="609600"/>
            <a:ext cx="9490230" cy="2568606"/>
          </a:xfrm>
        </p:spPr>
        <p:txBody>
          <a:bodyPr>
            <a:normAutofit/>
          </a:bodyPr>
          <a:lstStyle/>
          <a:p>
            <a:r>
              <a:rPr lang="ru-RU" dirty="0" err="1"/>
              <a:t>Основні</a:t>
            </a:r>
            <a:r>
              <a:rPr lang="ru-RU" dirty="0"/>
              <a:t> </a:t>
            </a:r>
            <a:r>
              <a:rPr lang="ru-RU" dirty="0" err="1"/>
              <a:t>Види</a:t>
            </a:r>
            <a:r>
              <a:rPr lang="ru-RU" dirty="0"/>
              <a:t> </a:t>
            </a:r>
            <a:r>
              <a:rPr lang="ru-RU" dirty="0" err="1"/>
              <a:t>риби</a:t>
            </a:r>
            <a:r>
              <a:rPr lang="ru-RU" dirty="0"/>
              <a:t>, </a:t>
            </a:r>
            <a:r>
              <a:rPr lang="ru-RU" dirty="0" err="1"/>
              <a:t>які</a:t>
            </a:r>
            <a:r>
              <a:rPr lang="ru-RU" dirty="0"/>
              <a:t> </a:t>
            </a:r>
            <a:r>
              <a:rPr lang="ru-RU" dirty="0" err="1"/>
              <a:t>вирощуються</a:t>
            </a:r>
            <a:r>
              <a:rPr lang="ru-RU" dirty="0"/>
              <a:t> та </a:t>
            </a:r>
            <a:r>
              <a:rPr lang="ru-RU" dirty="0" err="1"/>
              <a:t>виловлюються</a:t>
            </a:r>
            <a:r>
              <a:rPr lang="ru-RU" dirty="0"/>
              <a:t> у </a:t>
            </a:r>
            <a:r>
              <a:rPr lang="ru-RU" dirty="0" err="1"/>
              <a:t>Дніпропетровській</a:t>
            </a:r>
            <a:r>
              <a:rPr lang="ru-RU" dirty="0"/>
              <a:t> </a:t>
            </a:r>
            <a:r>
              <a:rPr lang="ru-RU" dirty="0" err="1"/>
              <a:t>області</a:t>
            </a:r>
            <a:r>
              <a:rPr lang="ru-RU" dirty="0"/>
              <a:t>:</a:t>
            </a:r>
            <a:endParaRPr lang="uk-UA" dirty="0"/>
          </a:p>
        </p:txBody>
      </p:sp>
      <p:sp>
        <p:nvSpPr>
          <p:cNvPr id="3" name="Місце для вмісту 2">
            <a:extLst>
              <a:ext uri="{FF2B5EF4-FFF2-40B4-BE49-F238E27FC236}">
                <a16:creationId xmlns:a16="http://schemas.microsoft.com/office/drawing/2014/main" xmlns="" id="{1DA18DDC-E793-178A-3039-D794DF81D43E}"/>
              </a:ext>
            </a:extLst>
          </p:cNvPr>
          <p:cNvSpPr>
            <a:spLocks noGrp="1"/>
          </p:cNvSpPr>
          <p:nvPr>
            <p:ph idx="1"/>
          </p:nvPr>
        </p:nvSpPr>
        <p:spPr>
          <a:xfrm>
            <a:off x="213064" y="2689933"/>
            <a:ext cx="11683013" cy="3258105"/>
          </a:xfrm>
        </p:spPr>
        <p:txBody>
          <a:bodyPr>
            <a:normAutofit/>
          </a:bodyPr>
          <a:lstStyle/>
          <a:p>
            <a:pPr>
              <a:lnSpc>
                <a:spcPct val="107000"/>
              </a:lnSpc>
              <a:spcAft>
                <a:spcPts val="800"/>
              </a:spcAft>
            </a:pPr>
            <a:endParaRPr lang="uk-UA"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Риба річкова: короп, </a:t>
            </a:r>
            <a:r>
              <a:rPr lang="uk-UA" sz="3200" b="1" kern="100"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товстолоб</a:t>
            </a:r>
            <a:r>
              <a:rPr lang="uk-UA" sz="3200" b="1" kern="1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 карась, білий амур, плотва.</a:t>
            </a:r>
          </a:p>
          <a:p>
            <a:pPr>
              <a:lnSpc>
                <a:spcPct val="107000"/>
              </a:lnSpc>
              <a:spcAft>
                <a:spcPts val="800"/>
              </a:spcAft>
            </a:pPr>
            <a:r>
              <a:rPr lang="ru-RU" sz="3200" b="1" kern="100" dirty="0">
                <a:solidFill>
                  <a:srgbClr val="FFFF00"/>
                </a:solidFill>
                <a:effectLst/>
                <a:latin typeface="Times New Roman" panose="02020603050405020304" pitchFamily="18" charset="0"/>
                <a:cs typeface="Times New Roman" panose="02020603050405020304" pitchFamily="18" charset="0"/>
              </a:rPr>
              <a:t>В </a:t>
            </a:r>
            <a:r>
              <a:rPr lang="ru-RU" sz="3200" b="1" kern="100" dirty="0" err="1">
                <a:solidFill>
                  <a:srgbClr val="FFFF00"/>
                </a:solidFill>
                <a:effectLst/>
                <a:latin typeface="Times New Roman" panose="02020603050405020304" pitchFamily="18" charset="0"/>
                <a:cs typeface="Times New Roman" panose="02020603050405020304" pitchFamily="18" charset="0"/>
              </a:rPr>
              <a:t>смт</a:t>
            </a:r>
            <a:r>
              <a:rPr lang="ru-RU" sz="3200" b="1" kern="100" dirty="0">
                <a:solidFill>
                  <a:srgbClr val="FFFF00"/>
                </a:solidFill>
                <a:effectLst/>
                <a:latin typeface="Times New Roman" panose="02020603050405020304" pitchFamily="18" charset="0"/>
                <a:cs typeface="Times New Roman" panose="02020603050405020304" pitchFamily="18" charset="0"/>
              </a:rPr>
              <a:t>. Царичанка </a:t>
            </a:r>
            <a:r>
              <a:rPr lang="ru-RU" sz="3200" b="1" kern="100" dirty="0" err="1">
                <a:solidFill>
                  <a:srgbClr val="FFFF00"/>
                </a:solidFill>
                <a:effectLst/>
                <a:latin typeface="Times New Roman" panose="02020603050405020304" pitchFamily="18" charset="0"/>
                <a:cs typeface="Times New Roman" panose="02020603050405020304" pitchFamily="18" charset="0"/>
              </a:rPr>
              <a:t>здійснюється</a:t>
            </a:r>
            <a:r>
              <a:rPr lang="ru-RU" sz="3200" b="1" kern="100" dirty="0">
                <a:solidFill>
                  <a:srgbClr val="FFFF00"/>
                </a:solidFill>
                <a:effectLst/>
                <a:latin typeface="Times New Roman" panose="02020603050405020304" pitchFamily="18" charset="0"/>
                <a:cs typeface="Times New Roman" panose="02020603050405020304" pitchFamily="18" charset="0"/>
              </a:rPr>
              <a:t> </a:t>
            </a:r>
            <a:r>
              <a:rPr lang="ru-RU" sz="3200" b="1" kern="100" dirty="0" err="1">
                <a:solidFill>
                  <a:srgbClr val="FFFF00"/>
                </a:solidFill>
                <a:effectLst/>
                <a:latin typeface="Times New Roman" panose="02020603050405020304" pitchFamily="18" charset="0"/>
                <a:cs typeface="Times New Roman" panose="02020603050405020304" pitchFamily="18" charset="0"/>
              </a:rPr>
              <a:t>розведення</a:t>
            </a:r>
            <a:r>
              <a:rPr lang="ru-RU" sz="3200" b="1" kern="100" dirty="0">
                <a:solidFill>
                  <a:srgbClr val="FFFF00"/>
                </a:solidFill>
                <a:effectLst/>
                <a:latin typeface="Times New Roman" panose="02020603050405020304" pitchFamily="18" charset="0"/>
                <a:cs typeface="Times New Roman" panose="02020603050405020304" pitchFamily="18" charset="0"/>
              </a:rPr>
              <a:t> та </a:t>
            </a:r>
            <a:r>
              <a:rPr lang="ru-RU" sz="3200" b="1" kern="100" dirty="0" err="1">
                <a:solidFill>
                  <a:srgbClr val="FFFF00"/>
                </a:solidFill>
                <a:effectLst/>
                <a:latin typeface="Times New Roman" panose="02020603050405020304" pitchFamily="18" charset="0"/>
                <a:cs typeface="Times New Roman" panose="02020603050405020304" pitchFamily="18" charset="0"/>
              </a:rPr>
              <a:t>вирощування</a:t>
            </a:r>
            <a:r>
              <a:rPr lang="ru-RU" sz="3200" b="1" kern="100" dirty="0">
                <a:solidFill>
                  <a:srgbClr val="FFFF00"/>
                </a:solidFill>
                <a:effectLst/>
                <a:latin typeface="Times New Roman" panose="02020603050405020304" pitchFamily="18" charset="0"/>
                <a:cs typeface="Times New Roman" panose="02020603050405020304" pitchFamily="18" charset="0"/>
              </a:rPr>
              <a:t> </a:t>
            </a:r>
            <a:r>
              <a:rPr lang="ru-RU" sz="3200" b="1" kern="100" dirty="0" err="1">
                <a:solidFill>
                  <a:srgbClr val="FFFF00"/>
                </a:solidFill>
                <a:effectLst/>
                <a:latin typeface="Times New Roman" panose="02020603050405020304" pitchFamily="18" charset="0"/>
                <a:cs typeface="Times New Roman" panose="02020603050405020304" pitchFamily="18" charset="0"/>
              </a:rPr>
              <a:t>осетрових</a:t>
            </a:r>
            <a:r>
              <a:rPr lang="ru-RU" sz="3200" b="1" kern="100" dirty="0">
                <a:solidFill>
                  <a:srgbClr val="FFFF00"/>
                </a:solidFill>
                <a:effectLst/>
                <a:latin typeface="Times New Roman" panose="02020603050405020304" pitchFamily="18" charset="0"/>
                <a:cs typeface="Times New Roman" panose="02020603050405020304" pitchFamily="18" charset="0"/>
              </a:rPr>
              <a:t> </a:t>
            </a:r>
            <a:r>
              <a:rPr lang="ru-RU" sz="3200" b="1" kern="100" dirty="0" err="1">
                <a:solidFill>
                  <a:srgbClr val="FFFF00"/>
                </a:solidFill>
                <a:effectLst/>
                <a:latin typeface="Times New Roman" panose="02020603050405020304" pitchFamily="18" charset="0"/>
                <a:cs typeface="Times New Roman" panose="02020603050405020304" pitchFamily="18" charset="0"/>
              </a:rPr>
              <a:t>видів</a:t>
            </a:r>
            <a:r>
              <a:rPr lang="ru-RU" sz="3200" b="1" kern="100" dirty="0">
                <a:solidFill>
                  <a:srgbClr val="FFFF00"/>
                </a:solidFill>
                <a:effectLst/>
                <a:latin typeface="Times New Roman" panose="02020603050405020304" pitchFamily="18" charset="0"/>
                <a:cs typeface="Times New Roman" panose="02020603050405020304" pitchFamily="18" charset="0"/>
              </a:rPr>
              <a:t> риб.</a:t>
            </a:r>
            <a:endParaRPr lang="uk-UA" sz="3200" b="1" i="0" kern="100" dirty="0">
              <a:solidFill>
                <a:srgbClr val="FFFF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30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C6DDDD1-238A-8378-E2CF-BE611DCCCCCF}"/>
              </a:ext>
            </a:extLst>
          </p:cNvPr>
          <p:cNvSpPr>
            <a:spLocks noGrp="1"/>
          </p:cNvSpPr>
          <p:nvPr>
            <p:ph type="title"/>
          </p:nvPr>
        </p:nvSpPr>
        <p:spPr/>
        <p:txBody>
          <a:bodyPr>
            <a:normAutofit/>
          </a:bodyPr>
          <a:lstStyle/>
          <a:p>
            <a:r>
              <a:rPr lang="ru-RU" dirty="0" err="1"/>
              <a:t>Рибоперербні</a:t>
            </a:r>
            <a:r>
              <a:rPr lang="ru-RU" dirty="0"/>
              <a:t> </a:t>
            </a:r>
            <a:r>
              <a:rPr lang="ru-RU" dirty="0" err="1"/>
              <a:t>підприємства</a:t>
            </a:r>
            <a:r>
              <a:rPr lang="ru-RU" dirty="0"/>
              <a:t> </a:t>
            </a:r>
            <a:r>
              <a:rPr lang="ru-RU" dirty="0" err="1"/>
              <a:t>Дніпропетровщини</a:t>
            </a:r>
            <a:endParaRPr lang="uk-UA" dirty="0"/>
          </a:p>
        </p:txBody>
      </p:sp>
      <p:graphicFrame>
        <p:nvGraphicFramePr>
          <p:cNvPr id="4" name="Місце для вмісту 3">
            <a:extLst>
              <a:ext uri="{FF2B5EF4-FFF2-40B4-BE49-F238E27FC236}">
                <a16:creationId xmlns:a16="http://schemas.microsoft.com/office/drawing/2014/main" xmlns="" id="{56847A05-6D29-85B7-52F4-3B9FFCDAD6C3}"/>
              </a:ext>
            </a:extLst>
          </p:cNvPr>
          <p:cNvGraphicFramePr>
            <a:graphicFrameLocks noGrp="1"/>
          </p:cNvGraphicFramePr>
          <p:nvPr>
            <p:ph idx="1"/>
            <p:extLst>
              <p:ext uri="{D42A27DB-BD31-4B8C-83A1-F6EECF244321}">
                <p14:modId xmlns:p14="http://schemas.microsoft.com/office/powerpoint/2010/main" val="2092634164"/>
              </p:ext>
            </p:extLst>
          </p:nvPr>
        </p:nvGraphicFramePr>
        <p:xfrm>
          <a:off x="914400" y="2095500"/>
          <a:ext cx="10353675" cy="3695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999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5411B66-85FB-0E1D-2905-F48B73F6F8E4}"/>
              </a:ext>
            </a:extLst>
          </p:cNvPr>
          <p:cNvSpPr>
            <a:spLocks noGrp="1"/>
          </p:cNvSpPr>
          <p:nvPr>
            <p:ph type="title"/>
          </p:nvPr>
        </p:nvSpPr>
        <p:spPr>
          <a:xfrm>
            <a:off x="913795" y="168677"/>
            <a:ext cx="10353761" cy="1455938"/>
          </a:xfrm>
        </p:spPr>
        <p:txBody>
          <a:bodyPr/>
          <a:lstStyle/>
          <a:p>
            <a:r>
              <a:rPr lang="uk-UA" dirty="0"/>
              <a:t>Законодавча та </a:t>
            </a:r>
            <a:br>
              <a:rPr lang="uk-UA" dirty="0"/>
            </a:br>
            <a:r>
              <a:rPr lang="uk-UA" dirty="0"/>
              <a:t>Нормативно- правова база:</a:t>
            </a:r>
          </a:p>
        </p:txBody>
      </p:sp>
      <p:sp>
        <p:nvSpPr>
          <p:cNvPr id="3" name="Місце для вмісту 2">
            <a:extLst>
              <a:ext uri="{FF2B5EF4-FFF2-40B4-BE49-F238E27FC236}">
                <a16:creationId xmlns:a16="http://schemas.microsoft.com/office/drawing/2014/main" xmlns="" id="{7DB156CF-7DDD-F603-A195-F86694DDDAA4}"/>
              </a:ext>
            </a:extLst>
          </p:cNvPr>
          <p:cNvSpPr>
            <a:spLocks noGrp="1"/>
          </p:cNvSpPr>
          <p:nvPr>
            <p:ph idx="1"/>
          </p:nvPr>
        </p:nvSpPr>
        <p:spPr>
          <a:xfrm>
            <a:off x="310719" y="1447060"/>
            <a:ext cx="11683014" cy="5007006"/>
          </a:xfrm>
        </p:spPr>
        <p:txBody>
          <a:bodyPr>
            <a:normAutofit fontScale="70000" lnSpcReduction="20000"/>
          </a:bodyPr>
          <a:lstStyle/>
          <a:p>
            <a:pPr marL="342900" indent="-342900" algn="just">
              <a:buFont typeface="Wingdings" panose="05000000000000000000" pitchFamily="2" charset="2"/>
              <a:buChar char="q"/>
            </a:pPr>
            <a:r>
              <a:rPr lang="uk-UA" altLang="uk-UA" sz="2800" b="1" dirty="0">
                <a:solidFill>
                  <a:schemeClr val="tx1">
                    <a:lumMod val="95000"/>
                  </a:schemeClr>
                </a:solidFill>
                <a:latin typeface="Times New Roman" panose="02020603050405020304" pitchFamily="18" charset="0"/>
                <a:cs typeface="Times New Roman" panose="02020603050405020304" pitchFamily="18" charset="0"/>
              </a:rPr>
              <a:t>ЗАКОН</a:t>
            </a:r>
            <a:r>
              <a:rPr lang="uk-UA" altLang="uk-UA" b="1" dirty="0">
                <a:solidFill>
                  <a:schemeClr val="tx1">
                    <a:lumMod val="95000"/>
                  </a:schemeClr>
                </a:solidFill>
                <a:latin typeface="Times New Roman" panose="02020603050405020304" pitchFamily="18" charset="0"/>
                <a:cs typeface="Times New Roman" panose="02020603050405020304" pitchFamily="18" charset="0"/>
              </a:rPr>
              <a:t> </a:t>
            </a:r>
            <a:r>
              <a:rPr lang="uk-UA" altLang="uk-UA" sz="2800" b="1" dirty="0">
                <a:solidFill>
                  <a:schemeClr val="tx1">
                    <a:lumMod val="95000"/>
                  </a:schemeClr>
                </a:solidFill>
                <a:latin typeface="Times New Roman" panose="02020603050405020304" pitchFamily="18" charset="0"/>
                <a:cs typeface="Times New Roman" panose="02020603050405020304" pitchFamily="18" charset="0"/>
              </a:rPr>
              <a:t>УКРАЇНИ  «ПРО ВЕТЕРИНАРНУ МЕДИЦИНУ»</a:t>
            </a:r>
          </a:p>
          <a:p>
            <a:pPr marL="342900" indent="-342900" algn="just">
              <a:buFont typeface="Wingdings" panose="05000000000000000000" pitchFamily="2" charset="2"/>
              <a:buChar char="q"/>
            </a:pPr>
            <a:r>
              <a:rPr lang="uk-UA" altLang="uk-UA" sz="2800" b="1" dirty="0">
                <a:solidFill>
                  <a:schemeClr val="tx1">
                    <a:lumMod val="95000"/>
                  </a:schemeClr>
                </a:solidFill>
                <a:latin typeface="Times New Roman" panose="02020603050405020304" pitchFamily="18" charset="0"/>
                <a:cs typeface="Times New Roman" panose="02020603050405020304" pitchFamily="18" charset="0"/>
              </a:rPr>
              <a:t> </a:t>
            </a:r>
            <a:r>
              <a:rPr lang="ru-RU" sz="2800" b="1" dirty="0">
                <a:solidFill>
                  <a:schemeClr val="tx1">
                    <a:lumMod val="95000"/>
                  </a:schemeClr>
                </a:solidFill>
                <a:latin typeface="Times New Roman" panose="02020603050405020304" pitchFamily="18" charset="0"/>
                <a:cs typeface="Times New Roman" panose="02020603050405020304" pitchFamily="18" charset="0"/>
              </a:rPr>
              <a:t>ЗАКОН УКРАЇНИ «ПРО ОСНОВНІ ПРИНЦИПИ ТА ВИМОГИ ДО БЕЗПЕЧНОСТІ ТА ЯКОСТІ ХАРЧОВИХ ПРОДУКТІВ»</a:t>
            </a:r>
          </a:p>
          <a:p>
            <a:pPr marL="342900" indent="-342900" algn="just">
              <a:buFont typeface="Wingdings" panose="05000000000000000000" pitchFamily="2" charset="2"/>
              <a:buChar char="q"/>
            </a:pPr>
            <a:r>
              <a:rPr lang="ru-RU" sz="2800" b="1" dirty="0">
                <a:solidFill>
                  <a:schemeClr val="tx1">
                    <a:lumMod val="95000"/>
                  </a:schemeClr>
                </a:solidFill>
                <a:latin typeface="Times New Roman" panose="02020603050405020304" pitchFamily="18" charset="0"/>
                <a:cs typeface="Times New Roman" panose="02020603050405020304" pitchFamily="18" charset="0"/>
              </a:rPr>
              <a:t>НАКАЗ МІНІСТЕРСТВА АГРАРНОЇ ПОЛІТИКИ ТА ПРОДОВОЛЬСТВА УКРАЇНИ  ВІД 15.02.2024 № 431 «ПРО ЗАТВЕРДЖЕННЯ ПОРЯДКУ ДЕРЖАВНОЇ РЕЄСТРАЦІЇ ПОТУЖНОСТЕЙ ТА ПОРЯДКУ ВЕДЕННЯ ДЕРЖАВНОГО РЕЄСТРУ ОПЕРАТОРІВ РИНКУ ТА ЇХНІХ ПОТУЖНОСТЕЙ»</a:t>
            </a:r>
          </a:p>
          <a:p>
            <a:pPr marL="342900" indent="-342900" algn="just">
              <a:buFont typeface="Wingdings" panose="05000000000000000000" pitchFamily="2" charset="2"/>
              <a:buChar char="q"/>
            </a:pPr>
            <a:r>
              <a:rPr lang="ru-RU" sz="2800" b="1" dirty="0">
                <a:solidFill>
                  <a:schemeClr val="tx1">
                    <a:lumMod val="95000"/>
                  </a:schemeClr>
                </a:solidFill>
                <a:latin typeface="Times New Roman" panose="02020603050405020304" pitchFamily="18" charset="0"/>
                <a:cs typeface="Times New Roman" panose="02020603050405020304" pitchFamily="18" charset="0"/>
              </a:rPr>
              <a:t>ПОСТАНОВА КАБІНЕТУ МІНІСТРІВ УКРАЇНИ ВІД 05.11.2008 № 978  «ПРО ЗАТВЕРДЖЕННЯ ПОРЯДКУ ВИДАЧІ ЕКСПЛУАТАЦІЙНОГО ДОЗВОЛУ»</a:t>
            </a:r>
          </a:p>
          <a:p>
            <a:pPr marL="342900" indent="-342900" algn="just">
              <a:buFont typeface="Wingdings" panose="05000000000000000000" pitchFamily="2" charset="2"/>
              <a:buChar char="q"/>
            </a:pPr>
            <a:r>
              <a:rPr lang="ru-RU" sz="2800" b="1" dirty="0">
                <a:solidFill>
                  <a:schemeClr val="tx1">
                    <a:lumMod val="95000"/>
                  </a:schemeClr>
                </a:solidFill>
                <a:latin typeface="Times New Roman" panose="02020603050405020304" pitchFamily="18" charset="0"/>
                <a:cs typeface="Times New Roman" panose="02020603050405020304" pitchFamily="18" charset="0"/>
              </a:rPr>
              <a:t>ПОСТАНОВА КАБІНЕТУ МІНІСТРІВ УКРАЇНИ  ВІД 12.01.2024 № 27 «ПРО ЗАТВЕРДЖЕННЯ ПОРЯДКУ ВИДАЧІ, ВІДМОВИ У ВИДАЧІ, АНУЛЮВАННЯ, ТИМЧАСОВОГО ПРИПИНЕННЯ ДІЇ, ПЕРЕОФОРМЛЕННЯ ТА ПОНОВЛЕННЯ ДІЇ ЕКСПЛУАТАЦІЙНОГО ДОЗВОЛУ, ФОРМИ ЕКСПЛУАТАЦІЙНОГО ДОЗВОЛУ ТА ВИЗНАННЯ ТАКИМИ, ЩО ВТРАТИЛИ ЧИННІСТЬ, ДЕЯКИХ ПОСТАНОВ КАБІНЕТУ МІНІСТРІВ УКРАЇНИ» </a:t>
            </a:r>
          </a:p>
          <a:p>
            <a:pPr marL="342900" indent="-342900" algn="just">
              <a:buFont typeface="Wingdings" panose="05000000000000000000" pitchFamily="2" charset="2"/>
              <a:buChar char="q"/>
            </a:pPr>
            <a:endParaRPr lang="uk-UA" sz="2800" b="1" dirty="0">
              <a:solidFill>
                <a:srgbClr val="FFFF00"/>
              </a:solidFill>
              <a:latin typeface="Times New Roman" panose="02020603050405020304" pitchFamily="18" charset="0"/>
              <a:cs typeface="Times New Roman" panose="02020603050405020304" pitchFamily="18" charset="0"/>
            </a:endParaRPr>
          </a:p>
          <a:p>
            <a:pPr algn="just"/>
            <a:endParaRPr lang="uk-UA" dirty="0"/>
          </a:p>
        </p:txBody>
      </p:sp>
    </p:spTree>
    <p:extLst>
      <p:ext uri="{BB962C8B-B14F-4D97-AF65-F5344CB8AC3E}">
        <p14:creationId xmlns:p14="http://schemas.microsoft.com/office/powerpoint/2010/main" val="3772687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985A49E-DCF4-B067-7A3D-72917FAE701E}"/>
              </a:ext>
            </a:extLst>
          </p:cNvPr>
          <p:cNvSpPr>
            <a:spLocks noGrp="1"/>
          </p:cNvSpPr>
          <p:nvPr>
            <p:ph type="title"/>
          </p:nvPr>
        </p:nvSpPr>
        <p:spPr>
          <a:xfrm>
            <a:off x="913795" y="168676"/>
            <a:ext cx="10353761" cy="1767245"/>
          </a:xfrm>
        </p:spPr>
        <p:txBody>
          <a:bodyPr>
            <a:normAutofit/>
          </a:bodyPr>
          <a:lstStyle/>
          <a:p>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Структура Головного управління у </a:t>
            </a:r>
            <a:r>
              <a:rPr kumimoji="0" lang="ru-RU" sz="3100" b="1" i="0" u="none" strike="noStrike" kern="1200" cap="all" spc="0" normalizeH="0" baseline="0" noProof="0" dirty="0" err="1">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сфері</a:t>
            </a:r>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a:t>
            </a:r>
            <a:r>
              <a:rPr kumimoji="0" lang="ru-RU" sz="3100" b="1" i="0" u="none" strike="noStrike" kern="1200" cap="all" spc="0" normalizeH="0" baseline="0" noProof="0" dirty="0" err="1">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безпечності</a:t>
            </a:r>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a:t>
            </a:r>
            <a:r>
              <a:rPr kumimoji="0" lang="ru-RU" sz="3100" b="1" i="0" u="none" strike="noStrike" kern="1200" cap="all" spc="0" normalizeH="0" baseline="0" noProof="0" dirty="0" err="1">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харчових</a:t>
            </a:r>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a:t>
            </a:r>
            <a:r>
              <a:rPr kumimoji="0" lang="ru-RU" sz="3100" b="1" i="0" u="none" strike="noStrike" kern="1200" cap="all" spc="0" normalizeH="0" baseline="0" noProof="0" dirty="0" err="1">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продуктів</a:t>
            </a:r>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та </a:t>
            </a:r>
            <a:r>
              <a:rPr kumimoji="0" lang="ru-RU" sz="3100" b="1" i="0" u="none" strike="noStrike" kern="1200" cap="all" spc="0" normalizeH="0" baseline="0" noProof="0" dirty="0" err="1">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ветеринарної</a:t>
            </a:r>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a:t>
            </a:r>
            <a:r>
              <a:rPr kumimoji="0" lang="ru-RU" sz="3100" b="1" i="0" u="none" strike="noStrike" kern="1200" cap="all" spc="0" normalizeH="0" baseline="0" noProof="0" dirty="0" err="1">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медицини</a:t>
            </a:r>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a:t>
            </a:r>
            <a:r>
              <a:rPr kumimoji="0" lang="ru-RU" sz="3100" b="1" i="0" u="none" strike="noStrike" kern="1200" cap="all" spc="0" normalizeH="0" baseline="0" noProof="0" dirty="0" err="1">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складається</a:t>
            </a:r>
            <a:r>
              <a:rPr kumimoji="0" lang="ru-RU" sz="31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 з:</a:t>
            </a:r>
            <a:endParaRPr lang="uk-UA" dirty="0"/>
          </a:p>
        </p:txBody>
      </p:sp>
      <p:sp>
        <p:nvSpPr>
          <p:cNvPr id="3" name="Місце для вмісту 2">
            <a:extLst>
              <a:ext uri="{FF2B5EF4-FFF2-40B4-BE49-F238E27FC236}">
                <a16:creationId xmlns:a16="http://schemas.microsoft.com/office/drawing/2014/main" xmlns="" id="{454F1993-C867-FB36-D75B-0FD505E16050}"/>
              </a:ext>
            </a:extLst>
          </p:cNvPr>
          <p:cNvSpPr>
            <a:spLocks noGrp="1"/>
          </p:cNvSpPr>
          <p:nvPr>
            <p:ph idx="1"/>
          </p:nvPr>
        </p:nvSpPr>
        <p:spPr>
          <a:xfrm>
            <a:off x="648070" y="2246050"/>
            <a:ext cx="10619487" cy="4002350"/>
          </a:xfrm>
        </p:spPr>
        <p:txBody>
          <a:bodyPr/>
          <a:lstStyle/>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uk-UA" sz="2400"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управління безпечності харчових продуктів та ветеринарної медицини -1</a:t>
            </a:r>
            <a:endParaRPr kumimoji="0" lang="uk-UA" sz="24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uk-UA" sz="2400"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територіальні управління – 9</a:t>
            </a:r>
            <a:endParaRPr kumimoji="0" lang="uk-UA" sz="24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Arial" panose="020B0604020202020204" pitchFamily="34" charset="0"/>
              <a:buChar char="•"/>
              <a:tabLst/>
              <a:defRPr/>
            </a:pPr>
            <a:r>
              <a:rPr kumimoji="0" lang="uk-UA" sz="2400"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Державні лікарні ветеринарної медицини – 10</a:t>
            </a:r>
            <a:endParaRPr kumimoji="0" lang="uk-UA" sz="2400" b="0" i="0" u="none" strike="noStrike" kern="1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uk-UA" sz="24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Дніпропетровська</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регіональна</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державна</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лабораторія</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Державної</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служби</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України</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з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питань</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безпечності</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харчових</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продуктів</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та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захисту</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a:t>
            </a:r>
            <a:r>
              <a:rPr kumimoji="0" lang="ru-RU" sz="2400" b="0" i="0" u="none" strike="noStrike" kern="1200" cap="none" spc="0" normalizeH="0" baseline="0" noProof="0" dirty="0" err="1">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споживачів</a:t>
            </a:r>
            <a:r>
              <a:rPr kumimoji="0" lang="ru-RU" sz="2400" b="0" i="0" u="none" strike="noStrike" kern="1200" cap="none" spc="0" normalizeH="0" baseline="0" noProof="0" dirty="0">
                <a:ln>
                  <a:noFill/>
                </a:ln>
                <a:solidFill>
                  <a:prstClr val="white"/>
                </a:solidFill>
                <a:effectLst>
                  <a:outerShdw blurRad="50800" dist="38100" dir="2700000" algn="tl" rotWithShape="0">
                    <a:srgbClr val="000000">
                      <a:alpha val="48000"/>
                    </a:srgbClr>
                  </a:outerShdw>
                </a:effectLst>
                <a:uLnTx/>
                <a:uFillTx/>
                <a:latin typeface="Times New Roman" panose="02020603050405020304" pitchFamily="18" charset="0"/>
                <a:ea typeface="+mn-ea"/>
                <a:cs typeface="Times New Roman" panose="02020603050405020304" pitchFamily="18" charset="0"/>
              </a:rPr>
              <a:t> - 1</a:t>
            </a:r>
          </a:p>
          <a:p>
            <a:endParaRPr lang="uk-UA" dirty="0"/>
          </a:p>
        </p:txBody>
      </p:sp>
    </p:spTree>
    <p:extLst>
      <p:ext uri="{BB962C8B-B14F-4D97-AF65-F5344CB8AC3E}">
        <p14:creationId xmlns:p14="http://schemas.microsoft.com/office/powerpoint/2010/main" val="547887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6E34B45-4A2C-69E2-C5F4-777547FE5348}"/>
              </a:ext>
            </a:extLst>
          </p:cNvPr>
          <p:cNvSpPr>
            <a:spLocks noGrp="1"/>
          </p:cNvSpPr>
          <p:nvPr>
            <p:ph type="title"/>
          </p:nvPr>
        </p:nvSpPr>
        <p:spPr/>
        <p:txBody>
          <a:bodyPr/>
          <a:lstStyle/>
          <a:p>
            <a:r>
              <a:rPr kumimoji="0" lang="uk-UA" sz="3400" b="1" i="0" u="none" strike="noStrike" kern="1200" cap="all" spc="0" normalizeH="0" baseline="0" noProof="0" dirty="0">
                <a:ln>
                  <a:noFill/>
                </a:ln>
                <a:solidFill>
                  <a:prstClr val="white"/>
                </a:solidFill>
                <a:effectLst>
                  <a:outerShdw blurRad="50800" dist="63500" dir="2700000" algn="tl" rotWithShape="0">
                    <a:srgbClr val="000000">
                      <a:alpha val="48000"/>
                    </a:srgbClr>
                  </a:outerShdw>
                </a:effectLst>
                <a:uLnTx/>
                <a:uFillTx/>
                <a:latin typeface="Bookman Old Style" panose="02050604050505020204"/>
                <a:ea typeface="+mj-ea"/>
                <a:cs typeface="+mj-cs"/>
              </a:rPr>
              <a:t>Здійснення заходів державного контролю</a:t>
            </a:r>
            <a:endParaRPr lang="uk-UA" dirty="0"/>
          </a:p>
        </p:txBody>
      </p:sp>
      <p:sp>
        <p:nvSpPr>
          <p:cNvPr id="3" name="Місце для вмісту 2">
            <a:extLst>
              <a:ext uri="{FF2B5EF4-FFF2-40B4-BE49-F238E27FC236}">
                <a16:creationId xmlns:a16="http://schemas.microsoft.com/office/drawing/2014/main" xmlns="" id="{E8E8608D-8936-203E-2B3A-B0108B019544}"/>
              </a:ext>
            </a:extLst>
          </p:cNvPr>
          <p:cNvSpPr>
            <a:spLocks noGrp="1"/>
          </p:cNvSpPr>
          <p:nvPr>
            <p:ph idx="1"/>
          </p:nvPr>
        </p:nvSpPr>
        <p:spPr>
          <a:xfrm>
            <a:off x="506026" y="1935921"/>
            <a:ext cx="11168109" cy="4429367"/>
          </a:xfrm>
        </p:spPr>
        <p:txBody>
          <a:bodyPr>
            <a:normAutofit/>
          </a:body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400" b="0" i="0" u="none" strike="noStrike" kern="1200" cap="none" spc="0" normalizeH="0" baseline="0" noProof="0" dirty="0">
                <a:ln>
                  <a:noFill/>
                </a:ln>
                <a:solidFill>
                  <a:prstClr val="white">
                    <a:tint val="75000"/>
                  </a:prstClr>
                </a:solidFill>
                <a:effectLst>
                  <a:outerShdw blurRad="50800" dist="38100" dir="2700000" algn="tl" rotWithShape="0">
                    <a:srgbClr val="000000">
                      <a:alpha val="48000"/>
                    </a:srgbClr>
                  </a:outerShdw>
                </a:effectLst>
                <a:uLnTx/>
                <a:uFillTx/>
                <a:ea typeface="+mn-ea"/>
                <a:cs typeface="+mn-cs"/>
              </a:rPr>
              <a:t>Принципи та </a:t>
            </a:r>
            <a:r>
              <a:rPr kumimoji="0" lang="ru-RU" sz="2400" b="0" i="0" u="none" strike="noStrike" kern="1200" cap="none" spc="0" normalizeH="0" baseline="0" noProof="0" dirty="0" err="1">
                <a:ln>
                  <a:noFill/>
                </a:ln>
                <a:solidFill>
                  <a:prstClr val="white">
                    <a:tint val="75000"/>
                  </a:prstClr>
                </a:solidFill>
                <a:effectLst>
                  <a:outerShdw blurRad="50800" dist="38100" dir="2700000" algn="tl" rotWithShape="0">
                    <a:srgbClr val="000000">
                      <a:alpha val="48000"/>
                    </a:srgbClr>
                  </a:outerShdw>
                </a:effectLst>
                <a:uLnTx/>
                <a:uFillTx/>
                <a:ea typeface="+mn-ea"/>
                <a:cs typeface="+mn-cs"/>
              </a:rPr>
              <a:t>вимоги</a:t>
            </a:r>
            <a:r>
              <a:rPr kumimoji="0" lang="ru-RU" sz="2400" b="0" i="0" u="none" strike="noStrike" kern="1200" cap="none" spc="0" normalizeH="0" baseline="0" noProof="0" dirty="0">
                <a:ln>
                  <a:noFill/>
                </a:ln>
                <a:solidFill>
                  <a:prstClr val="white">
                    <a:tint val="75000"/>
                  </a:prstClr>
                </a:solidFill>
                <a:effectLst>
                  <a:outerShdw blurRad="50800" dist="38100" dir="2700000" algn="tl" rotWithShape="0">
                    <a:srgbClr val="000000">
                      <a:alpha val="48000"/>
                    </a:srgbClr>
                  </a:outerShdw>
                </a:effectLst>
                <a:uLnTx/>
                <a:uFillTx/>
                <a:ea typeface="+mn-ea"/>
                <a:cs typeface="+mn-cs"/>
              </a:rPr>
              <a:t> до </a:t>
            </a:r>
            <a:r>
              <a:rPr kumimoji="0" lang="ru-RU" sz="2400" b="0" i="0" u="none" strike="noStrike" kern="1200" cap="none" spc="0" normalizeH="0" baseline="0" noProof="0" dirty="0" err="1">
                <a:ln>
                  <a:noFill/>
                </a:ln>
                <a:solidFill>
                  <a:prstClr val="white">
                    <a:tint val="75000"/>
                  </a:prstClr>
                </a:solidFill>
                <a:effectLst>
                  <a:outerShdw blurRad="50800" dist="38100" dir="2700000" algn="tl" rotWithShape="0">
                    <a:srgbClr val="000000">
                      <a:alpha val="48000"/>
                    </a:srgbClr>
                  </a:outerShdw>
                </a:effectLst>
                <a:uLnTx/>
                <a:uFillTx/>
                <a:ea typeface="+mn-ea"/>
                <a:cs typeface="+mn-cs"/>
              </a:rPr>
              <a:t>здійснення</a:t>
            </a:r>
            <a:r>
              <a:rPr kumimoji="0" lang="ru-RU" sz="2400" b="0" i="0" u="none" strike="noStrike" kern="1200" cap="none" spc="0" normalizeH="0" baseline="0" noProof="0" dirty="0">
                <a:ln>
                  <a:noFill/>
                </a:ln>
                <a:solidFill>
                  <a:prstClr val="white">
                    <a:tint val="75000"/>
                  </a:prstClr>
                </a:solidFill>
                <a:effectLst>
                  <a:outerShdw blurRad="50800" dist="38100" dir="2700000" algn="tl" rotWithShape="0">
                    <a:srgbClr val="000000">
                      <a:alpha val="48000"/>
                    </a:srgbClr>
                  </a:outerShdw>
                </a:effectLst>
                <a:uLnTx/>
                <a:uFillTx/>
                <a:ea typeface="+mn-ea"/>
                <a:cs typeface="+mn-cs"/>
              </a:rPr>
              <a:t> державного контролю </a:t>
            </a:r>
            <a:r>
              <a:rPr kumimoji="0" lang="ru-RU" sz="2400" b="0" i="0" u="none" strike="noStrike" kern="1200" cap="none" spc="0" normalizeH="0" baseline="0" noProof="0" dirty="0" err="1">
                <a:ln>
                  <a:noFill/>
                </a:ln>
                <a:solidFill>
                  <a:prstClr val="white">
                    <a:tint val="75000"/>
                  </a:prstClr>
                </a:solidFill>
                <a:effectLst>
                  <a:outerShdw blurRad="50800" dist="38100" dir="2700000" algn="tl" rotWithShape="0">
                    <a:srgbClr val="000000">
                      <a:alpha val="48000"/>
                    </a:srgbClr>
                  </a:outerShdw>
                </a:effectLst>
                <a:uLnTx/>
                <a:uFillTx/>
                <a:ea typeface="+mn-ea"/>
                <a:cs typeface="+mn-cs"/>
              </a:rPr>
              <a:t>регулюються</a:t>
            </a:r>
            <a:r>
              <a:rPr kumimoji="0" lang="ru-RU" sz="2400" b="0" i="0" u="none" strike="noStrike" kern="1200" cap="none" spc="0" normalizeH="0" baseline="0" noProof="0" dirty="0">
                <a:ln>
                  <a:noFill/>
                </a:ln>
                <a:solidFill>
                  <a:prstClr val="white">
                    <a:tint val="75000"/>
                  </a:prstClr>
                </a:solidFill>
                <a:effectLst>
                  <a:outerShdw blurRad="50800" dist="38100" dir="2700000" algn="tl" rotWithShape="0">
                    <a:srgbClr val="000000">
                      <a:alpha val="48000"/>
                    </a:srgbClr>
                  </a:outerShdw>
                </a:effectLst>
                <a:uLnTx/>
                <a:uFillTx/>
                <a:ea typeface="+mn-ea"/>
                <a:cs typeface="+mn-cs"/>
              </a:rPr>
              <a:t> </a:t>
            </a:r>
            <a:r>
              <a:rPr kumimoji="0" lang="ru-RU" sz="2400" b="0" i="0" u="none" strike="noStrike" kern="1200" cap="none" spc="0" normalizeH="0" baseline="0" noProof="0" dirty="0">
                <a:ln>
                  <a:noFill/>
                </a:ln>
                <a:solidFill>
                  <a:prstClr val="white">
                    <a:tint val="75000"/>
                  </a:prstClr>
                </a:solidFill>
                <a:effectLst/>
                <a:uLnTx/>
                <a:uFillTx/>
                <a:ea typeface="+mn-ea"/>
                <a:cs typeface="+mn-cs"/>
              </a:rPr>
              <a:t>Законом </a:t>
            </a:r>
            <a:r>
              <a:rPr kumimoji="0" lang="ru-RU" sz="2400" b="0" i="0" strike="noStrike" kern="1200" cap="none" spc="0" normalizeH="0" baseline="0" noProof="0" dirty="0" err="1">
                <a:ln>
                  <a:noFill/>
                </a:ln>
                <a:effectLst/>
                <a:uLnTx/>
                <a:uFillTx/>
                <a:ea typeface="+mn-ea"/>
                <a:cs typeface="+mn-cs"/>
              </a:rPr>
              <a:t>України</a:t>
            </a:r>
            <a:r>
              <a:rPr kumimoji="0" lang="ru-RU" sz="2400" b="0" i="0" strike="noStrike" kern="1200" cap="none" spc="0" normalizeH="0" baseline="0" noProof="0" dirty="0">
                <a:ln>
                  <a:noFill/>
                </a:ln>
                <a:effectLst/>
                <a:uLnTx/>
                <a:uFillTx/>
                <a:ea typeface="+mn-ea"/>
                <a:cs typeface="+mn-cs"/>
              </a:rPr>
              <a:t> </a:t>
            </a:r>
            <a:r>
              <a:rPr kumimoji="0" lang="ru-RU" sz="2400" b="0" i="0" strike="noStrike" kern="1200" cap="none" spc="0" normalizeH="0" baseline="0" noProof="0" dirty="0">
                <a:ln>
                  <a:noFill/>
                </a:ln>
                <a:solidFill>
                  <a:schemeClr val="tx1">
                    <a:lumMod val="95000"/>
                  </a:schemeClr>
                </a:solidFill>
                <a:effectLst/>
                <a:uLnTx/>
                <a:uFillTx/>
                <a:ea typeface="+mn-ea"/>
                <a:cs typeface="+mn-cs"/>
              </a:rPr>
              <a:t>«</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Про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державний</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контроль за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дотриманням</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законодавства</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про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харчові</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продукти</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корми,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побічні</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продукти</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тваринного</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походження</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здоров’я</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та </a:t>
            </a:r>
            <a:r>
              <a:rPr kumimoji="0" lang="ru-RU" sz="2400" b="0" i="0" strike="noStrike" kern="1200" cap="none" spc="0" normalizeH="0" baseline="0" noProof="0" dirty="0" err="1">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благополуччя</a:t>
            </a:r>
            <a:r>
              <a:rPr kumimoji="0" lang="ru-RU" sz="2400" b="0" i="0" strike="noStrike" kern="1200" cap="none" spc="0" normalizeH="0" baseline="0" noProof="0" dirty="0">
                <a:ln>
                  <a:noFill/>
                </a:ln>
                <a:solidFill>
                  <a:schemeClr val="tx1">
                    <a:lumMod val="95000"/>
                  </a:schemeClr>
                </a:solidFill>
                <a:effectLst/>
                <a:uLnTx/>
                <a:uFillTx/>
                <a:ea typeface="+mn-ea"/>
                <a:cs typeface="+mn-cs"/>
                <a:hlinkClick r:id="rId2">
                  <a:extLst>
                    <a:ext uri="{A12FA001-AC4F-418D-AE19-62706E023703}">
                      <ahyp:hlinkClr xmlns:ahyp="http://schemas.microsoft.com/office/drawing/2018/hyperlinkcolor" xmlns="" val="tx"/>
                    </a:ext>
                  </a:extLst>
                </a:hlinkClick>
              </a:rPr>
              <a:t> тварин</a:t>
            </a:r>
            <a:r>
              <a:rPr kumimoji="0" lang="ru-RU" sz="2400" b="0" i="0" strike="noStrike" kern="1200" cap="none" spc="0" normalizeH="0" baseline="0" noProof="0" dirty="0">
                <a:ln>
                  <a:noFill/>
                </a:ln>
                <a:solidFill>
                  <a:schemeClr val="tx1">
                    <a:lumMod val="95000"/>
                  </a:schemeClr>
                </a:solidFill>
                <a:effectLst/>
                <a:uLnTx/>
                <a:uFillTx/>
                <a:ea typeface="+mn-ea"/>
                <a:cs typeface="+mn-cs"/>
              </a:rPr>
              <a:t>»</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err="1">
                <a:ln>
                  <a:noFill/>
                </a:ln>
                <a:solidFill>
                  <a:prstClr val="white">
                    <a:tint val="75000"/>
                  </a:prstClr>
                </a:solidFill>
                <a:effectLst/>
                <a:uLnTx/>
                <a:uFillTx/>
                <a:ea typeface="+mn-ea"/>
                <a:cs typeface="+mn-cs"/>
              </a:rPr>
              <a:t>Стаття</a:t>
            </a:r>
            <a:r>
              <a:rPr kumimoji="0" lang="ru-RU" sz="2400" b="1" i="0" u="none" strike="noStrike" kern="1200" cap="none" spc="0" normalizeH="0" baseline="0" noProof="0" dirty="0">
                <a:ln>
                  <a:noFill/>
                </a:ln>
                <a:solidFill>
                  <a:prstClr val="white">
                    <a:tint val="75000"/>
                  </a:prstClr>
                </a:solidFill>
                <a:effectLst/>
                <a:uLnTx/>
                <a:uFillTx/>
                <a:ea typeface="+mn-ea"/>
                <a:cs typeface="+mn-cs"/>
              </a:rPr>
              <a:t> 17.</a:t>
            </a:r>
            <a:r>
              <a:rPr kumimoji="0" lang="ru-RU" sz="2400" b="0" i="0" u="none" strike="noStrike" kern="1200" cap="none" spc="0" normalizeH="0" baseline="0" noProof="0" dirty="0">
                <a:ln>
                  <a:noFill/>
                </a:ln>
                <a:solidFill>
                  <a:prstClr val="white">
                    <a:tint val="75000"/>
                  </a:prstClr>
                </a:solidFill>
                <a:effectLst/>
                <a:uLnTx/>
                <a:uFillTx/>
                <a:ea typeface="+mn-ea"/>
                <a:cs typeface="+mn-cs"/>
              </a:rPr>
              <a:t> Принципи </a:t>
            </a:r>
            <a:r>
              <a:rPr kumimoji="0" lang="ru-RU" sz="2400" b="0" i="0" u="none" strike="noStrike" kern="1200" cap="none" spc="0" normalizeH="0" baseline="0" noProof="0" dirty="0" err="1">
                <a:ln>
                  <a:noFill/>
                </a:ln>
                <a:solidFill>
                  <a:prstClr val="white">
                    <a:tint val="75000"/>
                  </a:prstClr>
                </a:solidFill>
                <a:effectLst/>
                <a:uLnTx/>
                <a:uFillTx/>
                <a:ea typeface="+mn-ea"/>
                <a:cs typeface="+mn-cs"/>
              </a:rPr>
              <a:t>здійснення</a:t>
            </a:r>
            <a:r>
              <a:rPr kumimoji="0" lang="ru-RU" sz="2400" b="0" i="0" u="none" strike="noStrike" kern="1200" cap="none" spc="0" normalizeH="0" baseline="0" noProof="0" dirty="0">
                <a:ln>
                  <a:noFill/>
                </a:ln>
                <a:solidFill>
                  <a:prstClr val="white">
                    <a:tint val="75000"/>
                  </a:prstClr>
                </a:solidFill>
                <a:effectLst/>
                <a:uLnTx/>
                <a:uFillTx/>
                <a:ea typeface="+mn-ea"/>
                <a:cs typeface="+mn-cs"/>
              </a:rPr>
              <a:t> державного контролю</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err="1">
                <a:ln>
                  <a:noFill/>
                </a:ln>
                <a:solidFill>
                  <a:prstClr val="white">
                    <a:tint val="75000"/>
                  </a:prstClr>
                </a:solidFill>
                <a:effectLst/>
                <a:uLnTx/>
                <a:uFillTx/>
                <a:ea typeface="+mn-ea"/>
                <a:cs typeface="+mn-cs"/>
              </a:rPr>
              <a:t>Стаття</a:t>
            </a:r>
            <a:r>
              <a:rPr kumimoji="0" lang="ru-RU" sz="2400" b="1" i="0" u="none" strike="noStrike" kern="1200" cap="none" spc="0" normalizeH="0" baseline="0" noProof="0" dirty="0">
                <a:ln>
                  <a:noFill/>
                </a:ln>
                <a:solidFill>
                  <a:prstClr val="white">
                    <a:tint val="75000"/>
                  </a:prstClr>
                </a:solidFill>
                <a:effectLst/>
                <a:uLnTx/>
                <a:uFillTx/>
                <a:ea typeface="+mn-ea"/>
                <a:cs typeface="+mn-cs"/>
              </a:rPr>
              <a:t> 18.</a:t>
            </a:r>
            <a:r>
              <a:rPr kumimoji="0" lang="ru-RU" sz="2400" b="0" i="0" u="none" strike="noStrike" kern="1200" cap="none" spc="0" normalizeH="0" baseline="0" noProof="0" dirty="0">
                <a:ln>
                  <a:noFill/>
                </a:ln>
                <a:solidFill>
                  <a:prstClr val="white">
                    <a:tint val="75000"/>
                  </a:prstClr>
                </a:solidFill>
                <a:effectLst/>
                <a:uLnTx/>
                <a:uFillTx/>
                <a:ea typeface="+mn-ea"/>
                <a:cs typeface="+mn-cs"/>
              </a:rPr>
              <a:t> </a:t>
            </a:r>
            <a:r>
              <a:rPr kumimoji="0" lang="ru-RU" sz="2400" b="0" i="0" u="none" strike="noStrike" kern="1200" cap="none" spc="0" normalizeH="0" baseline="0" noProof="0" dirty="0" err="1">
                <a:ln>
                  <a:noFill/>
                </a:ln>
                <a:solidFill>
                  <a:prstClr val="white">
                    <a:tint val="75000"/>
                  </a:prstClr>
                </a:solidFill>
                <a:effectLst/>
                <a:uLnTx/>
                <a:uFillTx/>
                <a:ea typeface="+mn-ea"/>
                <a:cs typeface="+mn-cs"/>
              </a:rPr>
              <a:t>Вимоги</a:t>
            </a:r>
            <a:r>
              <a:rPr kumimoji="0" lang="ru-RU" sz="2400" b="0" i="0" u="none" strike="noStrike" kern="1200" cap="none" spc="0" normalizeH="0" baseline="0" noProof="0" dirty="0">
                <a:ln>
                  <a:noFill/>
                </a:ln>
                <a:solidFill>
                  <a:prstClr val="white">
                    <a:tint val="75000"/>
                  </a:prstClr>
                </a:solidFill>
                <a:effectLst/>
                <a:uLnTx/>
                <a:uFillTx/>
                <a:ea typeface="+mn-ea"/>
                <a:cs typeface="+mn-cs"/>
              </a:rPr>
              <a:t> до </a:t>
            </a:r>
            <a:r>
              <a:rPr kumimoji="0" lang="ru-RU" sz="2400" b="0" i="0" u="none" strike="noStrike" kern="1200" cap="none" spc="0" normalizeH="0" baseline="0" noProof="0" dirty="0" err="1">
                <a:ln>
                  <a:noFill/>
                </a:ln>
                <a:solidFill>
                  <a:prstClr val="white">
                    <a:tint val="75000"/>
                  </a:prstClr>
                </a:solidFill>
                <a:effectLst/>
                <a:uLnTx/>
                <a:uFillTx/>
                <a:ea typeface="+mn-ea"/>
                <a:cs typeface="+mn-cs"/>
              </a:rPr>
              <a:t>заходів</a:t>
            </a:r>
            <a:r>
              <a:rPr kumimoji="0" lang="ru-RU" sz="2400" b="0" i="0" u="none" strike="noStrike" kern="1200" cap="none" spc="0" normalizeH="0" baseline="0" noProof="0" dirty="0">
                <a:ln>
                  <a:noFill/>
                </a:ln>
                <a:solidFill>
                  <a:prstClr val="white">
                    <a:tint val="75000"/>
                  </a:prstClr>
                </a:solidFill>
                <a:effectLst/>
                <a:uLnTx/>
                <a:uFillTx/>
                <a:ea typeface="+mn-ea"/>
                <a:cs typeface="+mn-cs"/>
              </a:rPr>
              <a:t> державного контролю</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err="1">
                <a:ln>
                  <a:noFill/>
                </a:ln>
                <a:solidFill>
                  <a:prstClr val="white">
                    <a:tint val="75000"/>
                  </a:prstClr>
                </a:solidFill>
                <a:effectLst/>
                <a:uLnTx/>
                <a:uFillTx/>
                <a:ea typeface="+mn-ea"/>
                <a:cs typeface="+mn-cs"/>
              </a:rPr>
              <a:t>Стаття</a:t>
            </a:r>
            <a:r>
              <a:rPr kumimoji="0" lang="ru-RU" sz="2400" b="1" i="0" u="none" strike="noStrike" kern="1200" cap="none" spc="0" normalizeH="0" baseline="0" noProof="0" dirty="0">
                <a:ln>
                  <a:noFill/>
                </a:ln>
                <a:solidFill>
                  <a:prstClr val="white">
                    <a:tint val="75000"/>
                  </a:prstClr>
                </a:solidFill>
                <a:effectLst/>
                <a:uLnTx/>
                <a:uFillTx/>
                <a:ea typeface="+mn-ea"/>
                <a:cs typeface="+mn-cs"/>
              </a:rPr>
              <a:t> 19.</a:t>
            </a:r>
            <a:r>
              <a:rPr kumimoji="0" lang="ru-RU" sz="2400" b="0" i="0" u="none" strike="noStrike" kern="1200" cap="none" spc="0" normalizeH="0" baseline="0" noProof="0" dirty="0">
                <a:ln>
                  <a:noFill/>
                </a:ln>
                <a:solidFill>
                  <a:prstClr val="white">
                    <a:tint val="75000"/>
                  </a:prstClr>
                </a:solidFill>
                <a:effectLst/>
                <a:uLnTx/>
                <a:uFillTx/>
                <a:ea typeface="+mn-ea"/>
                <a:cs typeface="+mn-cs"/>
              </a:rPr>
              <a:t> Заходи державного контролю</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ru-RU" sz="2400" b="1" i="0" u="none" strike="noStrike" kern="1200" cap="none" spc="0" normalizeH="0" baseline="0" noProof="0" dirty="0" err="1">
                <a:ln>
                  <a:noFill/>
                </a:ln>
                <a:solidFill>
                  <a:prstClr val="white">
                    <a:tint val="75000"/>
                  </a:prstClr>
                </a:solidFill>
                <a:effectLst/>
                <a:uLnTx/>
                <a:uFillTx/>
                <a:ea typeface="+mn-ea"/>
                <a:cs typeface="+mn-cs"/>
              </a:rPr>
              <a:t>Стаття</a:t>
            </a:r>
            <a:r>
              <a:rPr kumimoji="0" lang="ru-RU" sz="2400" b="1" i="0" u="none" strike="noStrike" kern="1200" cap="none" spc="0" normalizeH="0" baseline="0" noProof="0" dirty="0">
                <a:ln>
                  <a:noFill/>
                </a:ln>
                <a:solidFill>
                  <a:prstClr val="white">
                    <a:tint val="75000"/>
                  </a:prstClr>
                </a:solidFill>
                <a:effectLst/>
                <a:uLnTx/>
                <a:uFillTx/>
                <a:ea typeface="+mn-ea"/>
                <a:cs typeface="+mn-cs"/>
              </a:rPr>
              <a:t> 20.</a:t>
            </a:r>
            <a:r>
              <a:rPr kumimoji="0" lang="ru-RU" sz="2400" b="0" i="0" u="none" strike="noStrike" kern="1200" cap="none" spc="0" normalizeH="0" baseline="0" noProof="0" dirty="0">
                <a:ln>
                  <a:noFill/>
                </a:ln>
                <a:solidFill>
                  <a:prstClr val="white">
                    <a:tint val="75000"/>
                  </a:prstClr>
                </a:solidFill>
                <a:effectLst/>
                <a:uLnTx/>
                <a:uFillTx/>
                <a:ea typeface="+mn-ea"/>
                <a:cs typeface="+mn-cs"/>
              </a:rPr>
              <a:t> </a:t>
            </a:r>
            <a:r>
              <a:rPr kumimoji="0" lang="ru-RU" sz="2400" b="0" i="0" u="none" strike="noStrike" kern="1200" cap="none" spc="0" normalizeH="0" baseline="0" noProof="0" dirty="0" err="1">
                <a:ln>
                  <a:noFill/>
                </a:ln>
                <a:solidFill>
                  <a:prstClr val="white">
                    <a:tint val="75000"/>
                  </a:prstClr>
                </a:solidFill>
                <a:effectLst/>
                <a:uLnTx/>
                <a:uFillTx/>
                <a:ea typeface="+mn-ea"/>
                <a:cs typeface="+mn-cs"/>
              </a:rPr>
              <a:t>Прозорість</a:t>
            </a:r>
            <a:r>
              <a:rPr kumimoji="0" lang="ru-RU" sz="2400" b="0" i="0" u="none" strike="noStrike" kern="1200" cap="none" spc="0" normalizeH="0" baseline="0" noProof="0" dirty="0">
                <a:ln>
                  <a:noFill/>
                </a:ln>
                <a:solidFill>
                  <a:prstClr val="white">
                    <a:tint val="75000"/>
                  </a:prstClr>
                </a:solidFill>
                <a:effectLst/>
                <a:uLnTx/>
                <a:uFillTx/>
                <a:ea typeface="+mn-ea"/>
                <a:cs typeface="+mn-cs"/>
              </a:rPr>
              <a:t> і </a:t>
            </a:r>
            <a:r>
              <a:rPr kumimoji="0" lang="ru-RU" sz="2400" b="0" i="0" u="none" strike="noStrike" kern="1200" cap="none" spc="0" normalizeH="0" baseline="0" noProof="0" dirty="0" err="1">
                <a:ln>
                  <a:noFill/>
                </a:ln>
                <a:solidFill>
                  <a:prstClr val="white">
                    <a:tint val="75000"/>
                  </a:prstClr>
                </a:solidFill>
                <a:effectLst/>
                <a:uLnTx/>
                <a:uFillTx/>
                <a:ea typeface="+mn-ea"/>
                <a:cs typeface="+mn-cs"/>
              </a:rPr>
              <a:t>конфіденційність</a:t>
            </a:r>
            <a:endParaRPr kumimoji="0" lang="ru-RU" sz="2400" b="0" i="0" u="none" strike="noStrike" kern="1200" cap="none" spc="0" normalizeH="0" baseline="0" noProof="0" dirty="0">
              <a:ln>
                <a:noFill/>
              </a:ln>
              <a:solidFill>
                <a:prstClr val="white">
                  <a:tint val="75000"/>
                </a:prstClr>
              </a:solidFill>
              <a:effectLst/>
              <a:uLnTx/>
              <a:uFillTx/>
              <a:ea typeface="+mn-ea"/>
              <a:cs typeface="+mn-cs"/>
            </a:endParaRPr>
          </a:p>
          <a:p>
            <a:endParaRPr lang="uk-UA" dirty="0"/>
          </a:p>
        </p:txBody>
      </p:sp>
    </p:spTree>
    <p:extLst>
      <p:ext uri="{BB962C8B-B14F-4D97-AF65-F5344CB8AC3E}">
        <p14:creationId xmlns:p14="http://schemas.microsoft.com/office/powerpoint/2010/main" val="290417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a:extLst>
              <a:ext uri="{FF2B5EF4-FFF2-40B4-BE49-F238E27FC236}">
                <a16:creationId xmlns:a16="http://schemas.microsoft.com/office/drawing/2014/main" xmlns="" id="{E44117A5-9ECF-8C60-D1CC-6D3A43CD017A}"/>
              </a:ext>
            </a:extLst>
          </p:cNvPr>
          <p:cNvSpPr>
            <a:spLocks noGrp="1"/>
          </p:cNvSpPr>
          <p:nvPr>
            <p:ph type="subTitle" idx="1"/>
          </p:nvPr>
        </p:nvSpPr>
        <p:spPr>
          <a:xfrm>
            <a:off x="745724" y="690163"/>
            <a:ext cx="10928412" cy="5470940"/>
          </a:xfrm>
        </p:spPr>
        <p:txBody>
          <a:bodyPr>
            <a:normAutofit/>
          </a:bodyPr>
          <a:lstStyle/>
          <a:p>
            <a:r>
              <a:rPr lang="uk-UA" sz="3200" b="1" dirty="0">
                <a:effectLst/>
                <a:latin typeface="Times New Roman" panose="02020603050405020304" pitchFamily="18" charset="0"/>
                <a:ea typeface="Calibri" panose="020F0502020204030204" pitchFamily="34" charset="0"/>
              </a:rPr>
              <a:t>Н</a:t>
            </a:r>
            <a:r>
              <a:rPr kumimoji="0" lang="uk-UA" sz="3200" b="1"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mn-cs"/>
              </a:rPr>
              <a:t>а період воєнного стану  припинено проведення планових та позапланових заходів державного контролю, згідно </a:t>
            </a:r>
            <a:r>
              <a:rPr lang="uk-UA" sz="3200" b="1" dirty="0">
                <a:effectLst/>
                <a:latin typeface="Times New Roman" panose="02020603050405020304" pitchFamily="18" charset="0"/>
                <a:ea typeface="Calibri" panose="020F0502020204030204" pitchFamily="34" charset="0"/>
              </a:rPr>
              <a:t>Постанови Кабінету Міністрів України від</a:t>
            </a:r>
          </a:p>
          <a:p>
            <a:r>
              <a:rPr lang="uk-UA" sz="3200" b="1" dirty="0">
                <a:effectLst/>
                <a:latin typeface="Times New Roman" panose="02020603050405020304" pitchFamily="18" charset="0"/>
                <a:ea typeface="Calibri" panose="020F0502020204030204" pitchFamily="34" charset="0"/>
              </a:rPr>
              <a:t> 13 березня 2022 року № 303 «Про припинення заходів державного контролю і державного ринкового нагляду в умовах воєнного стану», введеного Указом Президента України від 24 лютого 2022 року  № 64/2022 </a:t>
            </a:r>
          </a:p>
          <a:p>
            <a:r>
              <a:rPr lang="uk-UA" sz="3200" b="1" dirty="0">
                <a:effectLst/>
                <a:latin typeface="Times New Roman" panose="02020603050405020304" pitchFamily="18" charset="0"/>
                <a:ea typeface="Calibri" panose="020F0502020204030204" pitchFamily="34" charset="0"/>
              </a:rPr>
              <a:t>«Про введення воєнного стану в Україні»</a:t>
            </a:r>
            <a:endParaRPr lang="uk-UA" sz="3200"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1130</TotalTime>
  <Words>960</Words>
  <Application>Microsoft Office PowerPoint</Application>
  <PresentationFormat>Произвольный</PresentationFormat>
  <Paragraphs>58</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Damask</vt:lpstr>
      <vt:lpstr>ВАС ВІТАЄ Головне управління Держпродспоживслужби  в Дніпропетровській області</vt:lpstr>
      <vt:lpstr>«ПРОВЕДЕННЯ заходів державного контролю на підприємствах з вилову та переробки риби  у Дніпропетровській області»</vt:lpstr>
      <vt:lpstr>В ДніпропетровськІЙ областІ зареєстровано  12 рибогосподарських потужностей з вилову, розведення та вирощування риби, З них: </vt:lpstr>
      <vt:lpstr>Основні Види риби, які вирощуються та виловлюються у Дніпропетровській області:</vt:lpstr>
      <vt:lpstr>Рибоперербні підприємства Дніпропетровщини</vt:lpstr>
      <vt:lpstr>Законодавча та  Нормативно- правова база:</vt:lpstr>
      <vt:lpstr>Структура Головного управління у сфері безпечності харчових продуктів та ветеринарної медицини складається з:</vt:lpstr>
      <vt:lpstr>Здійснення заходів державного контролю</vt:lpstr>
      <vt:lpstr>Презентация PowerPoint</vt:lpstr>
      <vt:lpstr>Постановою Кабінету Міністрів України від 06.12.2022 № 1363                      «Про внесення змін до Постанови Кабінету Міністрів України від 13.03.2022 № 303»,  протягом періоду воєнного стану дозволено здійснення позапланових заходів державного контролю  за наявності загрози, що має негативний вплив на права, законні інтереси, життя та здоров’я людини, захист навколишнього природного середовища та забезпечення безпеки держави, а також для виконання міжнародних зобов’язань України на підставі рішень центральних органів виконавчої влади, що забезпечують формування державної політики у відповідних сферах. </vt:lpstr>
      <vt:lpstr>наказОм Мінагрополітики від 03.01.2023 № 5  визначено перелік підстав позапланових заходів державного нагляду (контролю) на період воєнного стану</vt:lpstr>
      <vt:lpstr>Заходи державного контролю  підприємствах з переробки риби  у Дніпропетровській області 2022-2025</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Головне управління Держпродспоживслужби в Дніпропетровській області вітає на Дніпропетровщині</dc:title>
  <dc:creator>User</dc:creator>
  <cp:lastModifiedBy>Admin</cp:lastModifiedBy>
  <cp:revision>34</cp:revision>
  <cp:lastPrinted>2025-06-16T06:46:10Z</cp:lastPrinted>
  <dcterms:created xsi:type="dcterms:W3CDTF">2024-05-19T13:11:56Z</dcterms:created>
  <dcterms:modified xsi:type="dcterms:W3CDTF">2025-12-03T07:40:12Z</dcterms:modified>
</cp:coreProperties>
</file>