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57" r:id="rId3"/>
    <p:sldId id="258" r:id="rId4"/>
    <p:sldId id="261" r:id="rId5"/>
    <p:sldId id="262" r:id="rId6"/>
    <p:sldId id="267" r:id="rId7"/>
    <p:sldId id="263" r:id="rId8"/>
    <p:sldId id="264" r:id="rId9"/>
    <p:sldId id="265" r:id="rId10"/>
    <p:sldId id="266" r:id="rId11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dirty="0"/>
              <a:t>Динаміка вилову ВБР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Вилов загальний, 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Аркуш1!$A$2:$A$4</c:f>
              <c:strCache>
                <c:ptCount val="3"/>
                <c:pt idx="0">
                  <c:v>2023 рік</c:v>
                </c:pt>
                <c:pt idx="1">
                  <c:v>2024 рік</c:v>
                </c:pt>
                <c:pt idx="2">
                  <c:v>10 місяців 2025 року</c:v>
                </c:pt>
              </c:strCache>
            </c:strRef>
          </c:cat>
          <c:val>
            <c:numRef>
              <c:f>Аркуш1!$B$2:$B$4</c:f>
              <c:numCache>
                <c:formatCode>General</c:formatCode>
                <c:ptCount val="3"/>
                <c:pt idx="0">
                  <c:v>1424.0029999999999</c:v>
                </c:pt>
                <c:pt idx="1">
                  <c:v>1603.9690000000001</c:v>
                </c:pt>
                <c:pt idx="2">
                  <c:v>1149.155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BFD-ACA5-AC496BF85F6B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Карась сріблястий, 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Аркуш1!$A$2:$A$4</c:f>
              <c:strCache>
                <c:ptCount val="3"/>
                <c:pt idx="0">
                  <c:v>2023 рік</c:v>
                </c:pt>
                <c:pt idx="1">
                  <c:v>2024 рік</c:v>
                </c:pt>
                <c:pt idx="2">
                  <c:v>10 місяців 2025 року</c:v>
                </c:pt>
              </c:strCache>
            </c:strRef>
          </c:cat>
          <c:val>
            <c:numRef>
              <c:f>Аркуш1!$C$2:$C$4</c:f>
              <c:numCache>
                <c:formatCode>General</c:formatCode>
                <c:ptCount val="3"/>
                <c:pt idx="0">
                  <c:v>700.73299999999995</c:v>
                </c:pt>
                <c:pt idx="1">
                  <c:v>712.90499999999997</c:v>
                </c:pt>
                <c:pt idx="2">
                  <c:v>619.79999999999995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5B4-4BFD-ACA5-AC496BF85F6B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Плітка (тарань), 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Аркуш1!$A$2:$A$4</c:f>
              <c:strCache>
                <c:ptCount val="3"/>
                <c:pt idx="0">
                  <c:v>2023 рік</c:v>
                </c:pt>
                <c:pt idx="1">
                  <c:v>2024 рік</c:v>
                </c:pt>
                <c:pt idx="2">
                  <c:v>10 місяців 2025 року</c:v>
                </c:pt>
              </c:strCache>
            </c:strRef>
          </c:cat>
          <c:val>
            <c:numRef>
              <c:f>Аркуш1!$D$2:$D$4</c:f>
              <c:numCache>
                <c:formatCode>General</c:formatCode>
                <c:ptCount val="3"/>
                <c:pt idx="0">
                  <c:v>203.24799999999999</c:v>
                </c:pt>
                <c:pt idx="1">
                  <c:v>221.654</c:v>
                </c:pt>
                <c:pt idx="2">
                  <c:v>141.221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5B4-4BFD-ACA5-AC496BF85F6B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Лящ, 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Аркуш1!$A$2:$A$4</c:f>
              <c:strCache>
                <c:ptCount val="3"/>
                <c:pt idx="0">
                  <c:v>2023 рік</c:v>
                </c:pt>
                <c:pt idx="1">
                  <c:v>2024 рік</c:v>
                </c:pt>
                <c:pt idx="2">
                  <c:v>10 місяців 2025 року</c:v>
                </c:pt>
              </c:strCache>
            </c:strRef>
          </c:cat>
          <c:val>
            <c:numRef>
              <c:f>Аркуш1!$E$2:$E$4</c:f>
              <c:numCache>
                <c:formatCode>General</c:formatCode>
                <c:ptCount val="3"/>
                <c:pt idx="0">
                  <c:v>173.821</c:v>
                </c:pt>
                <c:pt idx="1">
                  <c:v>192.71199999999999</c:v>
                </c:pt>
                <c:pt idx="2">
                  <c:v>121.536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5B4-4BFD-ACA5-AC496BF85F6B}"/>
            </c:ext>
          </c:extLst>
        </c:ser>
        <c:ser>
          <c:idx val="4"/>
          <c:order val="4"/>
          <c:tx>
            <c:strRef>
              <c:f>Аркуш1!$F$1</c:f>
              <c:strCache>
                <c:ptCount val="1"/>
                <c:pt idx="0">
                  <c:v>Інші, т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Аркуш1!$A$2:$A$4</c:f>
              <c:strCache>
                <c:ptCount val="3"/>
                <c:pt idx="0">
                  <c:v>2023 рік</c:v>
                </c:pt>
                <c:pt idx="1">
                  <c:v>2024 рік</c:v>
                </c:pt>
                <c:pt idx="2">
                  <c:v>10 місяців 2025 року</c:v>
                </c:pt>
              </c:strCache>
            </c:strRef>
          </c:cat>
          <c:val>
            <c:numRef>
              <c:f>Аркуш1!$F$2:$F$4</c:f>
              <c:numCache>
                <c:formatCode>General</c:formatCode>
                <c:ptCount val="3"/>
                <c:pt idx="0">
                  <c:v>346.20099999999991</c:v>
                </c:pt>
                <c:pt idx="1">
                  <c:v>476.69800000000009</c:v>
                </c:pt>
                <c:pt idx="2">
                  <c:v>266.59800000000001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5B4-4BFD-ACA5-AC496BF85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197376"/>
        <c:axId val="192198912"/>
      </c:barChart>
      <c:catAx>
        <c:axId val="19219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2198912"/>
        <c:crosses val="autoZero"/>
        <c:auto val="1"/>
        <c:lblAlgn val="ctr"/>
        <c:lblOffset val="100"/>
        <c:noMultiLvlLbl val="0"/>
      </c:catAx>
      <c:valAx>
        <c:axId val="19219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2197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800" b="0" i="0" baseline="0" dirty="0">
                <a:effectLst/>
              </a:rPr>
              <a:t>Динаміка вилову ВБР (аквакультура)</a:t>
            </a:r>
            <a:endParaRPr lang="uk-UA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Вилов загальний, 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Аркуш1!$A$2:$A$3</c:f>
              <c:strCache>
                <c:ptCount val="2"/>
                <c:pt idx="0">
                  <c:v>2023 рік</c:v>
                </c:pt>
                <c:pt idx="1">
                  <c:v>2024 рік</c:v>
                </c:pt>
              </c:strCache>
            </c:strRef>
          </c:cat>
          <c:val>
            <c:numRef>
              <c:f>Аркуш1!$B$2:$B$3</c:f>
              <c:numCache>
                <c:formatCode>General</c:formatCode>
                <c:ptCount val="2"/>
                <c:pt idx="0">
                  <c:v>227.732</c:v>
                </c:pt>
                <c:pt idx="1">
                  <c:v>136.35300000000001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BC-4FF8-84C3-A27DE4DA70F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Короп, 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Аркуш1!$A$2:$A$3</c:f>
              <c:strCache>
                <c:ptCount val="2"/>
                <c:pt idx="0">
                  <c:v>2023 рік</c:v>
                </c:pt>
                <c:pt idx="1">
                  <c:v>2024 рік</c:v>
                </c:pt>
              </c:strCache>
            </c:strRef>
          </c:cat>
          <c:val>
            <c:numRef>
              <c:f>Аркуш1!$C$2:$C$3</c:f>
              <c:numCache>
                <c:formatCode>General</c:formatCode>
                <c:ptCount val="2"/>
                <c:pt idx="0">
                  <c:v>78.578000000000003</c:v>
                </c:pt>
                <c:pt idx="1">
                  <c:v>86.069000000000003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7BC-4FF8-84C3-A27DE4DA70FC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Товстолобик, 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Аркуш1!$A$2:$A$3</c:f>
              <c:strCache>
                <c:ptCount val="2"/>
                <c:pt idx="0">
                  <c:v>2023 рік</c:v>
                </c:pt>
                <c:pt idx="1">
                  <c:v>2024 рік</c:v>
                </c:pt>
              </c:strCache>
            </c:strRef>
          </c:cat>
          <c:val>
            <c:numRef>
              <c:f>Аркуш1!$D$2:$D$3</c:f>
              <c:numCache>
                <c:formatCode>General</c:formatCode>
                <c:ptCount val="2"/>
                <c:pt idx="0">
                  <c:v>117.07599999999999</c:v>
                </c:pt>
                <c:pt idx="1">
                  <c:v>24.847999999999999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7BC-4FF8-84C3-A27DE4DA70FC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Білий амур, 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Аркуш1!$A$2:$A$3</c:f>
              <c:strCache>
                <c:ptCount val="2"/>
                <c:pt idx="0">
                  <c:v>2023 рік</c:v>
                </c:pt>
                <c:pt idx="1">
                  <c:v>2024 рік</c:v>
                </c:pt>
              </c:strCache>
            </c:strRef>
          </c:cat>
          <c:val>
            <c:numRef>
              <c:f>Аркуш1!$E$2:$E$3</c:f>
              <c:numCache>
                <c:formatCode>General</c:formatCode>
                <c:ptCount val="2"/>
                <c:pt idx="0">
                  <c:v>21.158999999999999</c:v>
                </c:pt>
                <c:pt idx="1">
                  <c:v>9.0449999999999999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7BC-4FF8-84C3-A27DE4DA70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137728"/>
        <c:axId val="216139264"/>
      </c:barChart>
      <c:catAx>
        <c:axId val="21613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6139264"/>
        <c:crosses val="autoZero"/>
        <c:auto val="1"/>
        <c:lblAlgn val="ctr"/>
        <c:lblOffset val="100"/>
        <c:noMultiLvlLbl val="0"/>
      </c:catAx>
      <c:valAx>
        <c:axId val="216139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6137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17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763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4671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4201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9555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9246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093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345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918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269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951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406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724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367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00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FA90C-4989-4305-810C-DBA2C6B2C3AC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8939D0D-4B24-4899-93B7-AB25803E72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774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Популяризація</a:t>
            </a:r>
            <a:r>
              <a:rPr lang="ru-RU" dirty="0"/>
              <a:t> </a:t>
            </a:r>
            <a:r>
              <a:rPr lang="ru-RU" dirty="0" err="1"/>
              <a:t>рибної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Управління Державного агентства з розвитку меліорації, рибного господарства та продовольчих програм у Дніпропетровській області</a:t>
            </a:r>
          </a:p>
        </p:txBody>
      </p:sp>
    </p:spTree>
    <p:extLst>
      <p:ext uri="{BB962C8B-B14F-4D97-AF65-F5344CB8AC3E}">
        <p14:creationId xmlns:p14="http://schemas.microsoft.com/office/powerpoint/2010/main" val="2018568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720F86-FC61-4481-8787-D694E298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18B5AC9-9DD2-45F3-A2CC-B97D98CC1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61160"/>
            <a:ext cx="8915400" cy="4250062"/>
          </a:xfrm>
        </p:spPr>
        <p:txBody>
          <a:bodyPr/>
          <a:lstStyle/>
          <a:p>
            <a:r>
              <a:rPr lang="uk-UA" dirty="0"/>
              <a:t>Популяризація рибної продукції національного виробництва — важливий напрямок продовольчої безпеки України. Вона сприятиме: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зростанню зайнятості у сільських громадах;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розвитку внутрішнього ринку та імпортозаміщенню;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підвищенню споживання свіжої, безпечної продукції;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сталому розвитку аквакультури та рибного господарства.</a:t>
            </a:r>
          </a:p>
          <a:p>
            <a:r>
              <a:rPr lang="uk-UA" dirty="0"/>
              <a:t>Однак для цього потрібна </a:t>
            </a:r>
            <a:r>
              <a:rPr lang="uk-UA" b="1" dirty="0"/>
              <a:t>системна державна політика</a:t>
            </a:r>
            <a:r>
              <a:rPr lang="uk-UA" dirty="0"/>
              <a:t>, що поєднує </a:t>
            </a:r>
            <a:r>
              <a:rPr lang="uk-UA" b="1" dirty="0"/>
              <a:t>інформаційну підтримку, фінансові стимули для виробників</a:t>
            </a:r>
            <a:r>
              <a:rPr lang="uk-UA" dirty="0"/>
              <a:t> та </a:t>
            </a:r>
            <a:r>
              <a:rPr lang="uk-UA" b="1" dirty="0"/>
              <a:t>створення позитивного іміджу української риби серед населення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601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Вступ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Рибна продукція — важлива складова раціону людини.</a:t>
            </a:r>
          </a:p>
          <a:p>
            <a:r>
              <a:rPr lang="uk-UA" dirty="0"/>
              <a:t>Україна має значний потенціал для розвитку рибного господарства.</a:t>
            </a:r>
          </a:p>
          <a:p>
            <a:r>
              <a:rPr lang="uk-UA" dirty="0"/>
              <a:t>Актуальність теми полягає у підтримці вітчизняного виробника та підвищенні продовольчої безпеки країни.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413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Стан рибної галузі Дніпропетровщини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Основні види риб: карась сріблястий, тарань, лящ, плоскирка, сазан, окунь. У ставковому рибництві найбільш розповсюджене вирощування коропа та товстолоба, у меншій кількості — </a:t>
            </a:r>
            <a:r>
              <a:rPr lang="uk-UA" dirty="0" err="1"/>
              <a:t>щуки</a:t>
            </a:r>
            <a:r>
              <a:rPr lang="uk-UA" dirty="0"/>
              <a:t> та білого амура.</a:t>
            </a:r>
          </a:p>
          <a:p>
            <a:r>
              <a:rPr lang="uk-UA" dirty="0"/>
              <a:t>Основні водойми вилову та риборозведення:  Дніпровське та </a:t>
            </a:r>
            <a:r>
              <a:rPr lang="uk-UA" dirty="0" err="1"/>
              <a:t>Кам’янське</a:t>
            </a:r>
            <a:r>
              <a:rPr lang="uk-UA" dirty="0"/>
              <a:t> водосховища, Самарська та </a:t>
            </a:r>
            <a:r>
              <a:rPr lang="uk-UA" dirty="0" err="1"/>
              <a:t>Орільська</a:t>
            </a:r>
            <a:r>
              <a:rPr lang="uk-UA" dirty="0"/>
              <a:t> системи, численні ставки у </a:t>
            </a:r>
            <a:r>
              <a:rPr lang="uk-UA" dirty="0" err="1"/>
              <a:t>Самарівському</a:t>
            </a:r>
            <a:r>
              <a:rPr lang="uk-UA" dirty="0"/>
              <a:t>, Павлоградському, Синельниківському районах.</a:t>
            </a:r>
          </a:p>
          <a:p>
            <a:r>
              <a:rPr lang="uk-UA" dirty="0"/>
              <a:t>Наявність великих площ водних об’єктів дає можливість для розвитку ставкового риборозведення, вирощування водних біоресурсів, як додатковий сектор до аграрної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4345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760339-4264-4942-9F5B-CCFC64672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Динаміка</a:t>
            </a:r>
            <a:r>
              <a:rPr lang="ru-RU" dirty="0"/>
              <a:t> </a:t>
            </a:r>
            <a:r>
              <a:rPr lang="ru-RU" dirty="0" err="1"/>
              <a:t>вилову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біоресурсів</a:t>
            </a:r>
            <a:r>
              <a:rPr lang="ru-RU" dirty="0"/>
              <a:t> (ВБР)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uk-UA" dirty="0"/>
              <a:t>промислу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B6FDAB7-DEF4-455C-B766-4DCE8F47B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72139" y="2133600"/>
            <a:ext cx="4530937" cy="3777622"/>
          </a:xfrm>
        </p:spPr>
        <p:txBody>
          <a:bodyPr/>
          <a:lstStyle/>
          <a:p>
            <a:r>
              <a:rPr lang="uk-UA" dirty="0"/>
              <a:t>2023 рік — 1424,003 т (14 суб’єктів промислу)</a:t>
            </a:r>
          </a:p>
          <a:p>
            <a:r>
              <a:rPr lang="uk-UA" dirty="0"/>
              <a:t>2024 рік — 1 603,969 т (17 суб’єктів промислу)</a:t>
            </a:r>
          </a:p>
          <a:p>
            <a:r>
              <a:rPr lang="uk-UA" dirty="0"/>
              <a:t>10 місяців 2025 року — 1149,155 т (14 суб’єктів промислу)</a:t>
            </a:r>
          </a:p>
          <a:p>
            <a:endParaRPr lang="uk-UA" dirty="0"/>
          </a:p>
          <a:p>
            <a:r>
              <a:rPr lang="uk-UA" dirty="0"/>
              <a:t>Зростання показників свідчить про стабілізацію галузі попри складні умови воєнного часу.</a:t>
            </a:r>
          </a:p>
          <a:p>
            <a:endParaRPr lang="uk-UA" dirty="0"/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xmlns="" id="{00094019-3776-42BC-A29B-7C5334F6B91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0605363"/>
              </p:ext>
            </p:extLst>
          </p:nvPr>
        </p:nvGraphicFramePr>
        <p:xfrm>
          <a:off x="7191375" y="2125663"/>
          <a:ext cx="4313238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547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F1FE0C-6F7C-4F99-B272-31BCD25B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Динаміка</a:t>
            </a:r>
            <a:r>
              <a:rPr lang="ru-RU" dirty="0"/>
              <a:t> </a:t>
            </a:r>
            <a:r>
              <a:rPr lang="ru-RU" dirty="0" err="1"/>
              <a:t>вилову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біоресурсів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аквакультури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64365988-214E-4F14-B9B2-32C1E5A48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440" y="2133600"/>
            <a:ext cx="5287636" cy="4312920"/>
          </a:xfrm>
        </p:spPr>
        <p:txBody>
          <a:bodyPr>
            <a:normAutofit/>
          </a:bodyPr>
          <a:lstStyle/>
          <a:p>
            <a:r>
              <a:rPr lang="uk-UA" dirty="0"/>
              <a:t>2023 рік — 227,732 т ( 48  суб’єктів аквакультури, працюючих - 12)</a:t>
            </a:r>
          </a:p>
          <a:p>
            <a:r>
              <a:rPr lang="uk-UA" dirty="0"/>
              <a:t>2024 рік — 136,353 т (65 суб’єктів аквакультури, працюючих - 18)</a:t>
            </a:r>
          </a:p>
          <a:p>
            <a:endParaRPr lang="uk-UA" dirty="0"/>
          </a:p>
          <a:p>
            <a:r>
              <a:rPr lang="uk-UA" dirty="0"/>
              <a:t>Хоча кількість зареєстрованих суб’єктів аквакультури збільшилася з 48 до 65, реально працюючих лише 12 у 2023 році та 18 у 2024 році. Це свідчить про значну частку «сплячих» підприємств або тих, що стикаються з бюрократичними, фінансовими, технічними чи природними перешкодами.</a:t>
            </a:r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xmlns="" id="{ABD27F93-C5EC-47FE-A98F-C5D67FEE422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31881634"/>
              </p:ext>
            </p:extLst>
          </p:nvPr>
        </p:nvGraphicFramePr>
        <p:xfrm>
          <a:off x="7191375" y="2125663"/>
          <a:ext cx="4313238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247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F3BB52-0C6E-4486-AF4E-B2B500CE4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078" y="521406"/>
            <a:ext cx="9503534" cy="1280890"/>
          </a:xfrm>
        </p:spPr>
        <p:txBody>
          <a:bodyPr/>
          <a:lstStyle/>
          <a:p>
            <a:r>
              <a:rPr lang="uk-UA" dirty="0"/>
              <a:t>Проблемні питання аквакультури області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F95A709-37CA-41B3-8904-1D177F64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078" y="1802296"/>
            <a:ext cx="9503534" cy="4431594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Зниження обсягів вирощування та реалізації.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Відбувається значний спад продуктивності порівняно з попереднім роком, що зменшує рентабельність господарств.</a:t>
            </a:r>
          </a:p>
          <a:p>
            <a:r>
              <a:rPr lang="uk-UA" b="1" dirty="0"/>
              <a:t>Недостатня кількість реально працюючих суб’єктів.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Значна частина зареєстрованих підприємств не здійснює фактичної діяльності або має сезонний характер роботи.</a:t>
            </a:r>
          </a:p>
          <a:p>
            <a:r>
              <a:rPr lang="uk-UA" b="1" dirty="0"/>
              <a:t>Нестача малька і кормів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Бракує власних </a:t>
            </a:r>
            <a:r>
              <a:rPr lang="uk-UA" dirty="0" err="1"/>
              <a:t>потужностей</a:t>
            </a:r>
            <a:r>
              <a:rPr lang="uk-UA" dirty="0"/>
              <a:t> для вирощування якісного </a:t>
            </a:r>
            <a:r>
              <a:rPr lang="uk-UA" dirty="0" err="1"/>
              <a:t>рибопосадкового</a:t>
            </a:r>
            <a:r>
              <a:rPr lang="uk-UA" dirty="0"/>
              <a:t> матеріалу, зокрема товстолобика та білого амура.</a:t>
            </a:r>
          </a:p>
          <a:p>
            <a:r>
              <a:rPr lang="uk-UA" b="1" dirty="0"/>
              <a:t>Проблеми з водними ресурсами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Зміни клімату, обміління водойм, а також забруднення річок негативно впливають на умови вирощування риби.</a:t>
            </a:r>
          </a:p>
          <a:p>
            <a:r>
              <a:rPr lang="uk-UA" b="1" dirty="0"/>
              <a:t>Слабка державна підтримка галузі.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Недостатнє фінансування, відсутність програм стимулювання інвестицій та пільгового кредитування гальмують розвиток аквакультури.</a:t>
            </a:r>
          </a:p>
        </p:txBody>
      </p:sp>
    </p:spTree>
    <p:extLst>
      <p:ext uri="{BB962C8B-B14F-4D97-AF65-F5344CB8AC3E}">
        <p14:creationId xmlns:p14="http://schemas.microsoft.com/office/powerpoint/2010/main" val="924315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E24BBD-377D-42E7-BBD3-91BC24A92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Аналіз</a:t>
            </a:r>
            <a:r>
              <a:rPr lang="ru-RU" dirty="0"/>
              <a:t> стану </a:t>
            </a:r>
            <a:r>
              <a:rPr lang="ru-RU" dirty="0" err="1"/>
              <a:t>популяризації</a:t>
            </a:r>
            <a:r>
              <a:rPr lang="ru-RU" dirty="0"/>
              <a:t> </a:t>
            </a:r>
            <a:r>
              <a:rPr lang="ru-RU" dirty="0" err="1"/>
              <a:t>рибної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35F9292-5D4D-4908-B8D6-E66AC8DC0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456268"/>
            <a:ext cx="8915400" cy="3777622"/>
          </a:xfrm>
        </p:spPr>
        <p:txBody>
          <a:bodyPr/>
          <a:lstStyle/>
          <a:p>
            <a:pPr algn="just"/>
            <a:r>
              <a:rPr lang="uk-UA" dirty="0"/>
              <a:t>Рибна галузь України має значний потенціал, однак </a:t>
            </a:r>
            <a:r>
              <a:rPr lang="uk-UA" b="1" dirty="0"/>
              <a:t>частка національної продукції на внутрішньому ринку залишається невисокою</a:t>
            </a:r>
            <a:r>
              <a:rPr lang="uk-UA" dirty="0"/>
              <a:t>. За останні роки спостерігається зростання імпорту морської та океанічної риби, тоді як вітчизняна прісноводна продукція (короп, товстолобик, білий амур, карась, лящ тощо) менш представлена в торговельних мережах.</a:t>
            </a:r>
          </a:p>
          <a:p>
            <a:pPr algn="just"/>
            <a:r>
              <a:rPr lang="uk-UA" dirty="0"/>
              <a:t>На прикладі Дніпропетровської області видно, що </a:t>
            </a:r>
            <a:r>
              <a:rPr lang="uk-UA" b="1" dirty="0"/>
              <a:t>попри збільшення промислового вилову</a:t>
            </a:r>
            <a:r>
              <a:rPr lang="uk-UA" dirty="0"/>
              <a:t>, </a:t>
            </a:r>
            <a:r>
              <a:rPr lang="uk-UA" b="1" dirty="0"/>
              <a:t>аквакультура скорочується</a:t>
            </a:r>
            <a:r>
              <a:rPr lang="uk-UA" dirty="0"/>
              <a:t>, що впливає на обсяги місцевої пропозиції якісної риби для споживача. Це створює </a:t>
            </a:r>
            <a:r>
              <a:rPr lang="uk-UA" b="1" dirty="0"/>
              <a:t>дисбаланс між потенціалом виробництва та рівнем споживання української риби</a:t>
            </a:r>
            <a:r>
              <a:rPr lang="uk-UA" dirty="0"/>
              <a:t>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594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8AB09-2D30-4D29-AA32-D4EA3545A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041" y="624110"/>
            <a:ext cx="9279572" cy="128089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стримують</a:t>
            </a:r>
            <a:r>
              <a:rPr lang="ru-RU" dirty="0"/>
              <a:t> </a:t>
            </a:r>
            <a:r>
              <a:rPr lang="ru-RU" dirty="0" err="1"/>
              <a:t>популяризацію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рибної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4E7789B-91D5-4ED2-9804-7984883CB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040" y="2060028"/>
            <a:ext cx="9279572" cy="4173862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Низька </a:t>
            </a:r>
            <a:r>
              <a:rPr lang="uk-UA" b="1" dirty="0" err="1"/>
              <a:t>впізнаваність</a:t>
            </a:r>
            <a:r>
              <a:rPr lang="uk-UA" b="1" dirty="0"/>
              <a:t> української риби серед споживачів.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Багато покупців асоціюють рибну продукцію з імпортом і не знають про переваги місцевої, свіжої риби.</a:t>
            </a:r>
          </a:p>
          <a:p>
            <a:r>
              <a:rPr lang="ru-RU" b="1" dirty="0" err="1"/>
              <a:t>Недостатній</a:t>
            </a:r>
            <a:r>
              <a:rPr lang="ru-RU" b="1" dirty="0"/>
              <a:t> маркетинг і брендинг.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риба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представлена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брендом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маркуванням</a:t>
            </a:r>
            <a:r>
              <a:rPr lang="ru-RU" dirty="0"/>
              <a:t>, яке </a:t>
            </a:r>
            <a:r>
              <a:rPr lang="ru-RU" dirty="0" err="1"/>
              <a:t>гарантувало</a:t>
            </a:r>
            <a:r>
              <a:rPr lang="ru-RU" dirty="0"/>
              <a:t> б </a:t>
            </a:r>
            <a:r>
              <a:rPr lang="ru-RU" dirty="0" err="1"/>
              <a:t>якість</a:t>
            </a:r>
            <a:r>
              <a:rPr lang="ru-RU" dirty="0"/>
              <a:t> і </a:t>
            </a:r>
            <a:r>
              <a:rPr lang="ru-RU" dirty="0" err="1"/>
              <a:t>походження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uk-UA" dirty="0"/>
          </a:p>
          <a:p>
            <a:r>
              <a:rPr lang="uk-UA" b="1" dirty="0"/>
              <a:t>Проблеми із сертифікацією та стандартизацією.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Не всі суб’єкти аквакультури мають сертифікати якості за європейськими чи міжнародними стандартами, що ускладнює вихід на роздрібний ринок і експорт.</a:t>
            </a:r>
          </a:p>
          <a:p>
            <a:r>
              <a:rPr lang="ru-RU" b="1" dirty="0" err="1"/>
              <a:t>Нерозвинена</a:t>
            </a:r>
            <a:r>
              <a:rPr lang="ru-RU" b="1" dirty="0"/>
              <a:t> культура </a:t>
            </a:r>
            <a:r>
              <a:rPr lang="ru-RU" b="1" dirty="0" err="1"/>
              <a:t>споживання</a:t>
            </a:r>
            <a:r>
              <a:rPr lang="ru-RU" b="1" dirty="0"/>
              <a:t> </a:t>
            </a:r>
            <a:r>
              <a:rPr lang="ru-RU" b="1" dirty="0" err="1"/>
              <a:t>прісноводної</a:t>
            </a:r>
            <a:r>
              <a:rPr lang="ru-RU" b="1" dirty="0"/>
              <a:t> </a:t>
            </a:r>
            <a:r>
              <a:rPr lang="ru-RU" b="1" dirty="0" err="1"/>
              <a:t>риби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У </a:t>
            </a:r>
            <a:r>
              <a:rPr lang="ru-RU" dirty="0" err="1"/>
              <a:t>населення</a:t>
            </a:r>
            <a:r>
              <a:rPr lang="ru-RU" dirty="0"/>
              <a:t> сформована </a:t>
            </a:r>
            <a:r>
              <a:rPr lang="ru-RU" dirty="0" err="1"/>
              <a:t>звичка</a:t>
            </a:r>
            <a:r>
              <a:rPr lang="ru-RU" dirty="0"/>
              <a:t> </a:t>
            </a:r>
            <a:r>
              <a:rPr lang="ru-RU" dirty="0" err="1"/>
              <a:t>споживати</a:t>
            </a:r>
            <a:r>
              <a:rPr lang="ru-RU" dirty="0"/>
              <a:t> </a:t>
            </a:r>
            <a:r>
              <a:rPr lang="ru-RU" dirty="0" err="1"/>
              <a:t>морську</a:t>
            </a:r>
            <a:r>
              <a:rPr lang="ru-RU" dirty="0"/>
              <a:t> </a:t>
            </a:r>
            <a:r>
              <a:rPr lang="ru-RU" dirty="0" err="1"/>
              <a:t>рибу</a:t>
            </a:r>
            <a:r>
              <a:rPr lang="ru-RU" dirty="0"/>
              <a:t> (</a:t>
            </a:r>
            <a:r>
              <a:rPr lang="ru-RU" dirty="0" err="1"/>
              <a:t>оселедець</a:t>
            </a:r>
            <a:r>
              <a:rPr lang="ru-RU" dirty="0"/>
              <a:t>, </a:t>
            </a:r>
            <a:r>
              <a:rPr lang="ru-RU" dirty="0" err="1"/>
              <a:t>скумбрія</a:t>
            </a:r>
            <a:r>
              <a:rPr lang="ru-RU" dirty="0"/>
              <a:t>, хек),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(</a:t>
            </a:r>
            <a:r>
              <a:rPr lang="ru-RU" dirty="0" err="1"/>
              <a:t>короп</a:t>
            </a:r>
            <a:r>
              <a:rPr lang="ru-RU" dirty="0"/>
              <a:t>, </a:t>
            </a:r>
            <a:r>
              <a:rPr lang="ru-RU" dirty="0" err="1"/>
              <a:t>товстолобик</a:t>
            </a:r>
            <a:r>
              <a:rPr lang="ru-RU" dirty="0"/>
              <a:t>, </a:t>
            </a:r>
            <a:r>
              <a:rPr lang="ru-RU" dirty="0" err="1"/>
              <a:t>білий</a:t>
            </a:r>
            <a:r>
              <a:rPr lang="ru-RU" dirty="0"/>
              <a:t> амур) не </a:t>
            </a:r>
            <a:r>
              <a:rPr lang="ru-RU" dirty="0" err="1"/>
              <a:t>популяризуються</a:t>
            </a:r>
            <a:r>
              <a:rPr lang="ru-RU" dirty="0"/>
              <a:t> </a:t>
            </a:r>
            <a:r>
              <a:rPr lang="ru-RU" dirty="0" err="1"/>
              <a:t>належним</a:t>
            </a:r>
            <a:r>
              <a:rPr lang="ru-RU" dirty="0"/>
              <a:t> чином.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557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4AC871-02BA-4245-ACE5-307927AD7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Потенційні напрямки популяризації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42A3BE9-B6A6-4169-8CDB-2675F240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440"/>
            <a:ext cx="8915400" cy="4295782"/>
          </a:xfrm>
        </p:spPr>
        <p:txBody>
          <a:bodyPr/>
          <a:lstStyle/>
          <a:p>
            <a:r>
              <a:rPr lang="uk-UA" b="1" dirty="0"/>
              <a:t>Інформаційно-просвітницькі кампанії.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Проведення регіональних програм «Їж українське», «Риба з нашого краю» з акцентом на екологічність, свіжість і користь вітчизняної риби.</a:t>
            </a:r>
          </a:p>
          <a:p>
            <a:r>
              <a:rPr lang="uk-UA" b="1" dirty="0"/>
              <a:t>Розвиток бренду «Українська риба».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Впровадження єдиного національного маркування для рибної продукції, що гарантує її походження, якість і безпечність.</a:t>
            </a:r>
          </a:p>
          <a:p>
            <a:r>
              <a:rPr lang="uk-UA" b="1" dirty="0"/>
              <a:t>Популяризація споживання прісноводної риби через ЗМІ та освіту.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Інформаційні кампанії про користь вітамінів, білків і жирних кислот, які містяться у рибі місцевого виробництва.</a:t>
            </a:r>
          </a:p>
          <a:p>
            <a:r>
              <a:rPr lang="uk-UA" b="1"/>
              <a:t>Розвиток аквакультури як джерела локальної, свіжої продукції.</a:t>
            </a:r>
            <a:r>
              <a:rPr lang="uk-UA"/>
              <a:t/>
            </a:r>
            <a:br>
              <a:rPr lang="uk-UA"/>
            </a:br>
            <a:r>
              <a:rPr lang="uk-UA"/>
              <a:t>Стимулювання виробництва за рахунок грантів, компенсацій, кредитів та спрощення доступу до водойм для законного риборозведення.</a:t>
            </a:r>
          </a:p>
        </p:txBody>
      </p:sp>
    </p:spTree>
    <p:extLst>
      <p:ext uri="{BB962C8B-B14F-4D97-AF65-F5344CB8AC3E}">
        <p14:creationId xmlns:p14="http://schemas.microsoft.com/office/powerpoint/2010/main" val="340341841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</TotalTime>
  <Words>481</Words>
  <Application>Microsoft Office PowerPoint</Application>
  <PresentationFormat>Произвольный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Популяризація рибної продукції національного виробництва</vt:lpstr>
      <vt:lpstr>Вступ</vt:lpstr>
      <vt:lpstr>Стан рибної галузі Дніпропетровщини</vt:lpstr>
      <vt:lpstr>Динаміка вилову водних біоресурсів (ВБР) суб’єктами промислу</vt:lpstr>
      <vt:lpstr>Динаміка вилову водних біоресурсів суб’єктами аквакультури</vt:lpstr>
      <vt:lpstr>Проблемні питання аквакультури області</vt:lpstr>
      <vt:lpstr>Аналіз стану популяризації рибної продукції національного виробництва</vt:lpstr>
      <vt:lpstr>Проблеми, що стримують популяризацію національної рибної продукції</vt:lpstr>
      <vt:lpstr>Потенційні напрямки популяризації</vt:lpstr>
      <vt:lpstr>Висновки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Популяризація рибної продукції національного виробництва</dc:title>
  <dc:creator>User</dc:creator>
  <cp:lastModifiedBy>Admin</cp:lastModifiedBy>
  <cp:revision>24</cp:revision>
  <cp:lastPrinted>2025-10-27T10:42:20Z</cp:lastPrinted>
  <dcterms:created xsi:type="dcterms:W3CDTF">2025-10-24T11:42:42Z</dcterms:created>
  <dcterms:modified xsi:type="dcterms:W3CDTF">2025-12-03T07:40:46Z</dcterms:modified>
</cp:coreProperties>
</file>